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36"/>
  </p:notesMasterIdLst>
  <p:handoutMasterIdLst>
    <p:handoutMasterId r:id="rId37"/>
  </p:handoutMasterIdLst>
  <p:sldIdLst>
    <p:sldId id="256" r:id="rId3"/>
    <p:sldId id="264" r:id="rId4"/>
    <p:sldId id="303" r:id="rId5"/>
    <p:sldId id="266" r:id="rId6"/>
    <p:sldId id="290" r:id="rId7"/>
    <p:sldId id="273" r:id="rId8"/>
    <p:sldId id="295" r:id="rId9"/>
    <p:sldId id="270" r:id="rId10"/>
    <p:sldId id="274" r:id="rId11"/>
    <p:sldId id="275" r:id="rId12"/>
    <p:sldId id="276" r:id="rId13"/>
    <p:sldId id="277" r:id="rId14"/>
    <p:sldId id="292" r:id="rId15"/>
    <p:sldId id="294" r:id="rId16"/>
    <p:sldId id="271" r:id="rId17"/>
    <p:sldId id="284" r:id="rId18"/>
    <p:sldId id="293" r:id="rId19"/>
    <p:sldId id="272" r:id="rId20"/>
    <p:sldId id="263" r:id="rId21"/>
    <p:sldId id="286" r:id="rId22"/>
    <p:sldId id="287" r:id="rId23"/>
    <p:sldId id="278" r:id="rId24"/>
    <p:sldId id="279" r:id="rId25"/>
    <p:sldId id="269" r:id="rId26"/>
    <p:sldId id="296" r:id="rId27"/>
    <p:sldId id="280" r:id="rId28"/>
    <p:sldId id="297" r:id="rId29"/>
    <p:sldId id="298" r:id="rId30"/>
    <p:sldId id="299" r:id="rId31"/>
    <p:sldId id="300" r:id="rId32"/>
    <p:sldId id="301" r:id="rId33"/>
    <p:sldId id="302" r:id="rId34"/>
    <p:sldId id="285" r:id="rId3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4"/>
    <a:srgbClr val="169BD3"/>
    <a:srgbClr val="E8AA31"/>
    <a:srgbClr val="44B5E8"/>
    <a:srgbClr val="C40B74"/>
    <a:srgbClr val="FD0695"/>
    <a:srgbClr val="E70086"/>
    <a:srgbClr val="25D9CF"/>
    <a:srgbClr val="20A69E"/>
    <a:srgbClr val="EF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p:restoredTop sz="75973"/>
  </p:normalViewPr>
  <p:slideViewPr>
    <p:cSldViewPr snapToGrid="0" snapToObjects="1">
      <p:cViewPr varScale="1">
        <p:scale>
          <a:sx n="115" d="100"/>
          <a:sy n="115" d="100"/>
        </p:scale>
        <p:origin x="1792"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40" d="100"/>
          <a:sy n="140" d="100"/>
        </p:scale>
        <p:origin x="-320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8B6BC-2F7F-E948-AF21-E4053C8D8F29}" type="datetime1">
              <a:rPr lang="fr-FR" smtClean="0"/>
              <a:t>26/06/2020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31C34D-B23B-6F42-B99C-7D0CE91AA51E}" type="slidenum">
              <a:rPr lang="fr-FR" smtClean="0"/>
              <a:t>‹N°›</a:t>
            </a:fld>
            <a:endParaRPr lang="fr-FR"/>
          </a:p>
        </p:txBody>
      </p:sp>
    </p:spTree>
    <p:extLst>
      <p:ext uri="{BB962C8B-B14F-4D97-AF65-F5344CB8AC3E}">
        <p14:creationId xmlns:p14="http://schemas.microsoft.com/office/powerpoint/2010/main" val="64397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227EE-30ED-844B-BFE7-1ECA28CBF027}" type="datetime1">
              <a:rPr lang="fr-FR" smtClean="0"/>
              <a:t>26/06/2020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61A1A-ABA1-E943-A17B-4FCA8D9DE7D4}" type="slidenum">
              <a:rPr lang="fr-FR" smtClean="0"/>
              <a:t>‹N°›</a:t>
            </a:fld>
            <a:endParaRPr lang="fr-FR"/>
          </a:p>
        </p:txBody>
      </p:sp>
    </p:spTree>
    <p:extLst>
      <p:ext uri="{BB962C8B-B14F-4D97-AF65-F5344CB8AC3E}">
        <p14:creationId xmlns:p14="http://schemas.microsoft.com/office/powerpoint/2010/main" val="6006462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interest.fr/apelnationale/" TargetMode="External"/><Relationship Id="rId5" Type="http://schemas.openxmlformats.org/officeDocument/2006/relationships/hyperlink" Target="https://twitter.com/Apelnationale" TargetMode="External"/><Relationship Id="rId4" Type="http://schemas.openxmlformats.org/officeDocument/2006/relationships/hyperlink" Target="https://www.facebook.com/pg/Apelnational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pel.fr/espace-prive/apel-detablissement/les-fonctions/le-tresorier.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pel.fr/espace-prive/apel-detablissement/les-fonctions/le-tresorier.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Pensez à modifier la date de cette slide pour indiquer celle de votre AG</a:t>
            </a:r>
          </a:p>
          <a:p>
            <a:endParaRPr lang="fr-FR" i="1"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0</a:t>
            </a:fld>
            <a:endParaRPr lang="fr-FR"/>
          </a:p>
        </p:txBody>
      </p:sp>
    </p:spTree>
    <p:extLst>
      <p:ext uri="{BB962C8B-B14F-4D97-AF65-F5344CB8AC3E}">
        <p14:creationId xmlns:p14="http://schemas.microsoft.com/office/powerpoint/2010/main" val="290533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Le service </a:t>
            </a:r>
            <a:r>
              <a:rPr lang="fr-FR" sz="1200" b="1" dirty="0">
                <a:solidFill>
                  <a:schemeClr val="tx1"/>
                </a:solidFill>
                <a:latin typeface="Helvetica 45 Light"/>
                <a:cs typeface="Helvetica 45 Light"/>
              </a:rPr>
              <a:t>Information et conseil aux familles</a:t>
            </a:r>
            <a:r>
              <a:rPr lang="fr-FR" sz="1200" dirty="0">
                <a:solidFill>
                  <a:schemeClr val="tx1"/>
                </a:solidFill>
                <a:latin typeface="Helvetica 45 Light"/>
                <a:cs typeface="Helvetica 45 Light"/>
              </a:rPr>
              <a:t> œuvre dans les domaines :</a:t>
            </a:r>
          </a:p>
          <a:p>
            <a:pPr marL="342900" indent="-342900" algn="l">
              <a:buFontTx/>
              <a:buChar char="-"/>
            </a:pPr>
            <a:r>
              <a:rPr lang="fr-FR" sz="1200" dirty="0">
                <a:solidFill>
                  <a:schemeClr val="tx1"/>
                </a:solidFill>
                <a:latin typeface="Helvetica 45 Light"/>
                <a:cs typeface="Helvetica 45 Light"/>
              </a:rPr>
              <a:t>de l’</a:t>
            </a:r>
            <a:r>
              <a:rPr lang="fr-FR" sz="1200" b="1" dirty="0">
                <a:solidFill>
                  <a:schemeClr val="tx1"/>
                </a:solidFill>
                <a:latin typeface="Helvetica 45 Light"/>
                <a:cs typeface="Helvetica 45 Light"/>
              </a:rPr>
              <a:t>orientation</a:t>
            </a:r>
            <a:r>
              <a:rPr lang="fr-FR" sz="1200" dirty="0">
                <a:solidFill>
                  <a:schemeClr val="tx1"/>
                </a:solidFill>
                <a:latin typeface="Helvetica 45 Light"/>
                <a:cs typeface="Helvetica 45 Light"/>
              </a:rPr>
              <a:t> et du </a:t>
            </a:r>
            <a:r>
              <a:rPr lang="fr-FR" sz="1200" b="1" dirty="0">
                <a:solidFill>
                  <a:schemeClr val="tx1"/>
                </a:solidFill>
                <a:latin typeface="Helvetica 45 Light"/>
                <a:cs typeface="Helvetica 45 Light"/>
              </a:rPr>
              <a:t>rapprochement entre école et monde professionnel ;</a:t>
            </a:r>
          </a:p>
          <a:p>
            <a:pPr marL="342900" indent="-342900" algn="l">
              <a:buFontTx/>
              <a:buChar char="-"/>
            </a:pPr>
            <a:r>
              <a:rPr lang="fr-FR" sz="1200" dirty="0">
                <a:solidFill>
                  <a:schemeClr val="tx1"/>
                </a:solidFill>
                <a:latin typeface="Helvetica 45 Light"/>
                <a:cs typeface="Helvetica 45 Light"/>
              </a:rPr>
              <a:t>de l’</a:t>
            </a:r>
            <a:r>
              <a:rPr lang="fr-FR" sz="1200" b="1" dirty="0">
                <a:solidFill>
                  <a:schemeClr val="tx1"/>
                </a:solidFill>
                <a:latin typeface="Helvetica 45 Light"/>
                <a:cs typeface="Helvetica 45 Light"/>
              </a:rPr>
              <a:t>école inclusive ;</a:t>
            </a:r>
          </a:p>
          <a:p>
            <a:pPr marL="342900" indent="-342900" algn="l">
              <a:buFontTx/>
              <a:buChar char="-"/>
            </a:pPr>
            <a:r>
              <a:rPr lang="fr-FR" sz="1200" dirty="0">
                <a:solidFill>
                  <a:schemeClr val="tx1"/>
                </a:solidFill>
                <a:latin typeface="Helvetica 45 Light"/>
                <a:cs typeface="Helvetica 45 Light"/>
              </a:rPr>
              <a:t>des</a:t>
            </a:r>
            <a:r>
              <a:rPr lang="fr-FR" sz="1200" b="1" dirty="0">
                <a:solidFill>
                  <a:schemeClr val="tx1"/>
                </a:solidFill>
                <a:latin typeface="Helvetica 45 Light"/>
                <a:cs typeface="Helvetica 45 Light"/>
              </a:rPr>
              <a:t> réflexions éducatives.</a:t>
            </a:r>
            <a:endParaRPr lang="fr-FR" sz="1200" dirty="0">
              <a:solidFill>
                <a:schemeClr val="tx1"/>
              </a:solidFill>
              <a:latin typeface="Helvetica 45 Light"/>
              <a:cs typeface="Helvetica 45 Light"/>
            </a:endParaRPr>
          </a:p>
          <a:p>
            <a:pPr algn="l"/>
            <a:br>
              <a:rPr lang="fr-FR" sz="1200" dirty="0">
                <a:solidFill>
                  <a:schemeClr val="tx1"/>
                </a:solidFill>
                <a:latin typeface="Helvetica 45 Light"/>
                <a:cs typeface="Helvetica 45 Light"/>
              </a:rPr>
            </a:br>
            <a:r>
              <a:rPr lang="fr-FR" sz="1200" b="1" dirty="0">
                <a:solidFill>
                  <a:schemeClr val="tx1"/>
                </a:solidFill>
                <a:latin typeface="Helvetica 45 Light"/>
                <a:cs typeface="Helvetica 45 Light"/>
              </a:rPr>
              <a:t>Son action se déploie</a:t>
            </a:r>
            <a:r>
              <a:rPr lang="fr-FR" sz="1200" dirty="0">
                <a:solidFill>
                  <a:schemeClr val="tx1"/>
                </a:solidFill>
                <a:latin typeface="Helvetica 45 Light"/>
                <a:cs typeface="Helvetica 45 Light"/>
              </a:rPr>
              <a:t> au niveau des Apel académiques, départementales et des Apel d’établissement, </a:t>
            </a:r>
            <a:r>
              <a:rPr lang="fr-FR" sz="1200" b="1" dirty="0">
                <a:solidFill>
                  <a:schemeClr val="tx1"/>
                </a:solidFill>
                <a:latin typeface="Helvetica 45 Light"/>
                <a:cs typeface="Helvetica 45 Light"/>
              </a:rPr>
              <a:t>au travers de </a:t>
            </a:r>
            <a:r>
              <a:rPr lang="fr-FR" sz="1200" dirty="0">
                <a:solidFill>
                  <a:schemeClr val="tx1"/>
                </a:solidFill>
                <a:latin typeface="Helvetica 45 Light"/>
                <a:cs typeface="Helvetica 45 Light"/>
              </a:rPr>
              <a:t>:</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fr-FR" sz="1200" dirty="0">
                <a:solidFill>
                  <a:schemeClr val="tx1"/>
                </a:solidFill>
                <a:latin typeface="Helvetica 45 Light"/>
                <a:cs typeface="Helvetica 45 Light"/>
              </a:rPr>
              <a:t>l’organisation d’actions à destination des parents sur les questions d’orientation, d’ateliers collectifs de jeunes (rédaction d’un CV ou d’une lettre de motivation, développement des compétences psychosociales), de visites d’entreprises, de forums des métiers, d’actions de sensibilisation (handicap, précarité, etc.).</a:t>
            </a:r>
          </a:p>
          <a:p>
            <a:pPr marL="342900" indent="-342900" algn="l">
              <a:buFontTx/>
              <a:buChar char="-"/>
            </a:pPr>
            <a:r>
              <a:rPr lang="fr-FR" sz="1200" dirty="0">
                <a:solidFill>
                  <a:schemeClr val="tx1"/>
                </a:solidFill>
                <a:latin typeface="Helvetica 45 Light"/>
                <a:cs typeface="Helvetica 45 Light"/>
              </a:rPr>
              <a:t>le soutien des familles ayant un enfant à besoins éducatifs particuliers (aide à la constitution d’un dossier MDPH, relais vers des associations spécialisées, représentation dans les commissions d’orientation vers les enseignements adaptés / commission des droits et de l’autonomie des personnes handicapées, etc.).</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fr-FR" sz="1200" dirty="0">
                <a:solidFill>
                  <a:schemeClr val="tx1"/>
                </a:solidFill>
                <a:latin typeface="Helvetica 45 Light"/>
                <a:cs typeface="Helvetica 45 Light"/>
              </a:rPr>
              <a:t>l’accompagnement des parents pour les renforcer dans leurs compétences éducatives (conférences, cafés-rencontres, actions de sensibilisation, etc.).</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9</a:t>
            </a:fld>
            <a:endParaRPr lang="fr-FR"/>
          </a:p>
        </p:txBody>
      </p:sp>
    </p:spTree>
    <p:extLst>
      <p:ext uri="{BB962C8B-B14F-4D97-AF65-F5344CB8AC3E}">
        <p14:creationId xmlns:p14="http://schemas.microsoft.com/office/powerpoint/2010/main" val="34515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dirty="0">
                <a:solidFill>
                  <a:schemeClr val="tx1"/>
                </a:solidFill>
                <a:latin typeface="Helvetica 45 Light"/>
                <a:cs typeface="Helvetica 45 Light"/>
              </a:rPr>
              <a:t>Les écoutants de la plateforme téléphonique sont des </a:t>
            </a:r>
            <a:r>
              <a:rPr lang="fr-FR" sz="1200" b="1" dirty="0">
                <a:solidFill>
                  <a:schemeClr val="tx1"/>
                </a:solidFill>
                <a:latin typeface="Helvetica 45 Light"/>
                <a:cs typeface="Helvetica 45 Light"/>
              </a:rPr>
              <a:t>professionnels</a:t>
            </a:r>
            <a:r>
              <a:rPr lang="fr-FR" sz="1200" dirty="0">
                <a:solidFill>
                  <a:schemeClr val="tx1"/>
                </a:solidFill>
                <a:latin typeface="Helvetica 45 Light"/>
                <a:cs typeface="Helvetica 45 Light"/>
              </a:rPr>
              <a:t> (psychologues, éducateurs spécialisés, conseillers scolaires). Ils sont joignables pour répondre à tous types de questions éducatives :</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r>
              <a:rPr lang="fr-FR" sz="1200" dirty="0">
                <a:solidFill>
                  <a:schemeClr val="tx1"/>
                </a:solidFill>
                <a:latin typeface="Helvetica 45 Light"/>
                <a:cs typeface="Helvetica 45 Light"/>
              </a:rPr>
              <a:t>au </a:t>
            </a:r>
            <a:r>
              <a:rPr lang="fr-FR" sz="1200" b="1" dirty="0">
                <a:solidFill>
                  <a:schemeClr val="tx1"/>
                </a:solidFill>
                <a:latin typeface="Helvetica 45 Light"/>
                <a:cs typeface="Helvetica 45 Light"/>
              </a:rPr>
              <a:t>01 46 90 09 60 </a:t>
            </a:r>
          </a:p>
          <a:p>
            <a:r>
              <a:rPr lang="fr-FR" sz="1200" dirty="0">
                <a:solidFill>
                  <a:schemeClr val="tx1"/>
                </a:solidFill>
                <a:latin typeface="Helvetica 45 Light"/>
                <a:cs typeface="Helvetica 45 Light"/>
              </a:rPr>
              <a:t>le lundi, mercredi, jeudi et vendredi de 9h à 18h </a:t>
            </a:r>
          </a:p>
          <a:p>
            <a:r>
              <a:rPr lang="fr-FR" sz="1200" dirty="0">
                <a:solidFill>
                  <a:schemeClr val="tx1"/>
                </a:solidFill>
                <a:latin typeface="Helvetica 45 Light"/>
                <a:cs typeface="Helvetica 45 Light"/>
              </a:rPr>
              <a:t>et le mardi de 14h à 19h</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Ils écoutent les parents en respectant leur anonymat et répondent à leurs questions, en toute confidentialité.</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Appel sans surcoût (gratuit depuis un poste fixe ou un téléphone portable).</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10</a:t>
            </a:fld>
            <a:endParaRPr lang="fr-FR"/>
          </a:p>
        </p:txBody>
      </p:sp>
    </p:spTree>
    <p:extLst>
      <p:ext uri="{BB962C8B-B14F-4D97-AF65-F5344CB8AC3E}">
        <p14:creationId xmlns:p14="http://schemas.microsoft.com/office/powerpoint/2010/main" val="411615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Le site </a:t>
            </a:r>
            <a:r>
              <a:rPr lang="fr-FR" sz="1200" dirty="0">
                <a:solidFill>
                  <a:schemeClr val="tx1"/>
                </a:solidFill>
                <a:latin typeface="Helvetica 45 Light"/>
                <a:cs typeface="Helvetica 45 Light"/>
                <a:hlinkClick r:id="rId3"/>
              </a:rPr>
              <a:t>www.apel.fr</a:t>
            </a:r>
            <a:r>
              <a:rPr lang="fr-FR" sz="1200" dirty="0">
                <a:solidFill>
                  <a:schemeClr val="tx1"/>
                </a:solidFill>
                <a:latin typeface="Helvetica 45 Light"/>
                <a:cs typeface="Helvetica 45 Light"/>
              </a:rPr>
              <a:t> permet à tous les parents de se tenir informés de l’actualité éducative et scolaire, ainsi que de l’actualité de l’Apel. Il propose des témoignages d’experts, des activités pour les enfants sous la forme de tutoriels, etc.</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Inscrivez-vous à la newsletter mensuelle pour vous tenir au courant des nouveautés !</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Le site est complété par une présence sur les réseaux sociaux :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Facebook</a:t>
            </a:r>
          </a:p>
          <a:p>
            <a:pPr algn="l"/>
            <a:r>
              <a:rPr lang="fr-FR" sz="1200" dirty="0">
                <a:solidFill>
                  <a:schemeClr val="tx1"/>
                </a:solidFill>
                <a:latin typeface="Helvetica 45 Light"/>
                <a:cs typeface="Helvetica 45 Light"/>
                <a:hlinkClick r:id="rId4"/>
              </a:rPr>
              <a:t>https://www.facebook.com/pg/Apelnationale/</a:t>
            </a: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b="1" dirty="0">
                <a:solidFill>
                  <a:schemeClr val="tx1"/>
                </a:solidFill>
                <a:latin typeface="Helvetica 45 Light"/>
                <a:cs typeface="Helvetica 45 Light"/>
              </a:rPr>
              <a:t>Twitter</a:t>
            </a:r>
          </a:p>
          <a:p>
            <a:pPr algn="l"/>
            <a:r>
              <a:rPr lang="fr-FR" sz="1200" dirty="0">
                <a:solidFill>
                  <a:schemeClr val="tx1"/>
                </a:solidFill>
                <a:latin typeface="Helvetica 45 Light"/>
                <a:cs typeface="Helvetica 45 Light"/>
                <a:hlinkClick r:id="rId5"/>
              </a:rPr>
              <a:t>https://twitter.com/Apelnationale</a:t>
            </a:r>
            <a:endParaRPr lang="fr-FR" sz="1200" dirty="0">
              <a:solidFill>
                <a:schemeClr val="tx1"/>
              </a:solidFill>
              <a:latin typeface="Helvetica 45 Light"/>
              <a:cs typeface="Helvetica 45 Light"/>
            </a:endParaRPr>
          </a:p>
          <a:p>
            <a:pPr marL="171450" indent="-171450" algn="l">
              <a:buFont typeface="Arial" panose="020B0604020202020204" pitchFamily="34" charset="0"/>
              <a:buChar char="•"/>
            </a:pPr>
            <a:r>
              <a:rPr lang="fr-FR" sz="1200" b="1" dirty="0">
                <a:solidFill>
                  <a:schemeClr val="tx1"/>
                </a:solidFill>
                <a:latin typeface="Helvetica 45 Light"/>
                <a:cs typeface="Helvetica 45 Light"/>
              </a:rPr>
              <a:t>Pinterest</a:t>
            </a:r>
          </a:p>
          <a:p>
            <a:pPr algn="l"/>
            <a:r>
              <a:rPr lang="fr-FR" sz="1200" b="0" i="0" kern="1200" dirty="0">
                <a:solidFill>
                  <a:schemeClr val="tx1"/>
                </a:solidFill>
                <a:effectLst/>
                <a:latin typeface="+mn-lt"/>
                <a:ea typeface="+mn-ea"/>
                <a:cs typeface="+mn-cs"/>
                <a:hlinkClick r:id="rId6"/>
              </a:rPr>
              <a:t>https://www.pinterest.fr/apelnationale/</a:t>
            </a:r>
            <a:endParaRPr lang="fr-FR" sz="1200" b="0" i="0" kern="1200" dirty="0">
              <a:solidFill>
                <a:schemeClr val="tx1"/>
              </a:solidFill>
              <a:effectLst/>
              <a:latin typeface="+mn-lt"/>
              <a:ea typeface="+mn-ea"/>
              <a:cs typeface="+mn-cs"/>
            </a:endParaRPr>
          </a:p>
          <a:p>
            <a:pPr algn="l"/>
            <a:endParaRPr lang="fr-FR" sz="1200" b="0" i="0" kern="1200" dirty="0">
              <a:solidFill>
                <a:schemeClr val="tx1"/>
              </a:solidFill>
              <a:effectLst/>
              <a:latin typeface="+mn-lt"/>
              <a:ea typeface="+mn-ea"/>
              <a:cs typeface="+mn-cs"/>
            </a:endParaRPr>
          </a:p>
          <a:p>
            <a:pPr algn="l"/>
            <a:r>
              <a:rPr lang="fr-FR" sz="1200" b="1" i="0" kern="1200" dirty="0">
                <a:solidFill>
                  <a:schemeClr val="tx1"/>
                </a:solidFill>
                <a:effectLst/>
                <a:latin typeface="+mn-lt"/>
                <a:ea typeface="+mn-ea"/>
                <a:cs typeface="+mn-cs"/>
              </a:rPr>
              <a:t>Et une chaine </a:t>
            </a:r>
            <a:r>
              <a:rPr lang="fr-FR" sz="1200" b="1" i="0" kern="1200" dirty="0" err="1">
                <a:solidFill>
                  <a:schemeClr val="tx1"/>
                </a:solidFill>
                <a:effectLst/>
                <a:latin typeface="+mn-lt"/>
                <a:ea typeface="+mn-ea"/>
                <a:cs typeface="+mn-cs"/>
              </a:rPr>
              <a:t>Youtube</a:t>
            </a:r>
            <a:endParaRPr lang="fr-FR" sz="1200" b="1" i="0" kern="1200" dirty="0">
              <a:solidFill>
                <a:schemeClr val="tx1"/>
              </a:solidFill>
              <a:effectLst/>
              <a:latin typeface="+mn-lt"/>
              <a:ea typeface="+mn-ea"/>
              <a:cs typeface="+mn-cs"/>
            </a:endParaRPr>
          </a:p>
          <a:p>
            <a:pPr algn="l"/>
            <a:r>
              <a:rPr lang="fr-FR" sz="1200" dirty="0">
                <a:solidFill>
                  <a:schemeClr val="tx1"/>
                </a:solidFill>
                <a:latin typeface="Helvetica 45 Light"/>
                <a:cs typeface="Helvetica 45 Light"/>
              </a:rPr>
              <a:t>https://</a:t>
            </a:r>
            <a:r>
              <a:rPr lang="fr-FR" sz="1200" dirty="0" err="1">
                <a:solidFill>
                  <a:schemeClr val="tx1"/>
                </a:solidFill>
                <a:latin typeface="Helvetica 45 Light"/>
                <a:cs typeface="Helvetica 45 Light"/>
              </a:rPr>
              <a:t>www.youtube.com</a:t>
            </a:r>
            <a:r>
              <a:rPr lang="fr-FR" sz="1200" dirty="0">
                <a:solidFill>
                  <a:schemeClr val="tx1"/>
                </a:solidFill>
                <a:latin typeface="Helvetica 45 Light"/>
                <a:cs typeface="Helvetica 45 Light"/>
              </a:rPr>
              <a:t>/user/</a:t>
            </a:r>
            <a:r>
              <a:rPr lang="fr-FR" sz="1200" dirty="0" err="1">
                <a:solidFill>
                  <a:schemeClr val="tx1"/>
                </a:solidFill>
                <a:latin typeface="Helvetica 45 Light"/>
                <a:cs typeface="Helvetica 45 Light"/>
              </a:rPr>
              <a:t>apelnationale</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11</a:t>
            </a:fld>
            <a:endParaRPr lang="fr-FR"/>
          </a:p>
        </p:txBody>
      </p:sp>
    </p:spTree>
    <p:extLst>
      <p:ext uri="{BB962C8B-B14F-4D97-AF65-F5344CB8AC3E}">
        <p14:creationId xmlns:p14="http://schemas.microsoft.com/office/powerpoint/2010/main" val="80681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Une </a:t>
            </a:r>
            <a:r>
              <a:rPr lang="fr-FR" sz="1200" b="1" dirty="0">
                <a:solidFill>
                  <a:schemeClr val="tx1"/>
                </a:solidFill>
                <a:latin typeface="Helvetica 45 Light"/>
                <a:cs typeface="Helvetica 45 Light"/>
              </a:rPr>
              <a:t>rencontre parents-école</a:t>
            </a:r>
            <a:r>
              <a:rPr lang="fr-FR" sz="1200" dirty="0">
                <a:solidFill>
                  <a:schemeClr val="tx1"/>
                </a:solidFill>
                <a:latin typeface="Helvetica 45 Light"/>
                <a:cs typeface="Helvetica 45 Light"/>
              </a:rPr>
              <a:t>, c’est un temps d’échange entre adultes de la communauté éducative, sur une thématique éducative donnée, autour d’un animateur formé à la méthodologie développée par l’Apel nationale. </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thèmes proposés</a:t>
            </a:r>
            <a:r>
              <a:rPr lang="fr-FR" sz="1200" dirty="0">
                <a:solidFill>
                  <a:schemeClr val="tx1"/>
                </a:solidFill>
                <a:latin typeface="Helvetica 45 Light"/>
                <a:cs typeface="Helvetica 45 Light"/>
              </a:rPr>
              <a:t> sont propices à la réflexion et aux débats : l’autorité, la motivation, la différence, l’orientation, le harcèlement, la transmission, les écrans…</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A (</a:t>
            </a:r>
            <a:r>
              <a:rPr lang="fr-FR" sz="1200" i="1" dirty="0">
                <a:solidFill>
                  <a:schemeClr val="tx1"/>
                </a:solidFill>
                <a:latin typeface="Helvetica 45 Light"/>
                <a:cs typeface="Helvetica 45 Light"/>
              </a:rPr>
              <a:t>nom de votre établissement</a:t>
            </a:r>
            <a:r>
              <a:rPr lang="fr-FR" sz="1200" dirty="0">
                <a:solidFill>
                  <a:schemeClr val="tx1"/>
                </a:solidFill>
                <a:latin typeface="Helvetica 45 Light"/>
                <a:cs typeface="Helvetica 45 Light"/>
              </a:rPr>
              <a:t>), nous avons déjà organisé / envisageons d’organiser des RPE sur les thèmes de…</a:t>
            </a:r>
          </a:p>
          <a:p>
            <a:endParaRPr lang="fr-FR" dirty="0"/>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i="1" dirty="0">
                <a:solidFill>
                  <a:schemeClr val="tx1"/>
                </a:solidFill>
                <a:latin typeface="Helvetica 45 Light"/>
                <a:cs typeface="Helvetica 45 Light"/>
              </a:rPr>
              <a:t>(Les Apel d’établissement peuvent organiser ces rencontres, en lien avec leur chef d’établissement, avec l’aide de leur Apel départementale.) </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12</a:t>
            </a:fld>
            <a:endParaRPr lang="fr-FR"/>
          </a:p>
        </p:txBody>
      </p:sp>
    </p:spTree>
    <p:extLst>
      <p:ext uri="{BB962C8B-B14F-4D97-AF65-F5344CB8AC3E}">
        <p14:creationId xmlns:p14="http://schemas.microsoft.com/office/powerpoint/2010/main" val="23198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Le </a:t>
            </a:r>
            <a:r>
              <a:rPr lang="fr-FR" sz="1200" b="1" dirty="0">
                <a:solidFill>
                  <a:schemeClr val="tx1"/>
                </a:solidFill>
                <a:latin typeface="Helvetica 45 Light"/>
                <a:cs typeface="Helvetica 45 Light"/>
              </a:rPr>
              <a:t>réseau d’animation pastorale</a:t>
            </a:r>
            <a:r>
              <a:rPr lang="fr-FR" sz="1200" dirty="0">
                <a:solidFill>
                  <a:schemeClr val="tx1"/>
                </a:solidFill>
                <a:latin typeface="Helvetica 45 Light"/>
                <a:cs typeface="Helvetica 45 Light"/>
              </a:rPr>
              <a:t> (RAP) de l’Apel est un réseau national, qui accompagne et soutient la mise en place d’initiatives dans les établissements.</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A </a:t>
            </a:r>
            <a:r>
              <a:rPr lang="fr-FR" sz="1200" i="1" dirty="0">
                <a:solidFill>
                  <a:schemeClr val="tx1"/>
                </a:solidFill>
                <a:latin typeface="Helvetica 45 Light"/>
                <a:cs typeface="Helvetica 45 Light"/>
              </a:rPr>
              <a:t>(nom de votre établissement)</a:t>
            </a:r>
            <a:r>
              <a:rPr lang="fr-FR" sz="1200" dirty="0">
                <a:solidFill>
                  <a:schemeClr val="tx1"/>
                </a:solidFill>
                <a:latin typeface="Helvetica 45 Light"/>
                <a:cs typeface="Helvetica 45 Light"/>
              </a:rPr>
              <a:t>, le délégué RAP est à l’origine de la mise en place de la prière des mères le mardi matin, de la participation au concours de crèches organisé par l’Apel départementale, du bol de riz pendant la Semaine sainte, du soutien à l’opération Espoir Irak</a:t>
            </a:r>
            <a:r>
              <a:rPr lang="fr-FR" sz="1200" i="1" dirty="0">
                <a:solidFill>
                  <a:schemeClr val="tx1"/>
                </a:solidFill>
                <a:latin typeface="Helvetica 45 Light"/>
                <a:cs typeface="Helvetica 45 Light"/>
              </a:rPr>
              <a:t>, </a:t>
            </a:r>
            <a:r>
              <a:rPr lang="fr-FR" sz="1200" i="0" dirty="0">
                <a:solidFill>
                  <a:schemeClr val="tx1"/>
                </a:solidFill>
                <a:latin typeface="Helvetica 45 Light"/>
                <a:cs typeface="Helvetica 45 Light"/>
              </a:rPr>
              <a:t>la distribution du livret de Carême,</a:t>
            </a:r>
            <a:r>
              <a:rPr lang="fr-FR" sz="1200" dirty="0">
                <a:solidFill>
                  <a:schemeClr val="tx1"/>
                </a:solidFill>
                <a:latin typeface="Helvetica 45 Light"/>
                <a:cs typeface="Helvetica 45 Light"/>
              </a:rPr>
              <a:t> </a:t>
            </a:r>
            <a:r>
              <a:rPr lang="fr-FR" sz="1200" i="1" dirty="0">
                <a:solidFill>
                  <a:schemeClr val="tx1"/>
                </a:solidFill>
                <a:latin typeface="Helvetica 45 Light"/>
                <a:cs typeface="Helvetica 45 Light"/>
              </a:rPr>
              <a:t>(personnalisez avec vos actions)…</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13</a:t>
            </a:fld>
            <a:endParaRPr lang="fr-FR"/>
          </a:p>
        </p:txBody>
      </p:sp>
    </p:spTree>
    <p:extLst>
      <p:ext uri="{BB962C8B-B14F-4D97-AF65-F5344CB8AC3E}">
        <p14:creationId xmlns:p14="http://schemas.microsoft.com/office/powerpoint/2010/main" val="231510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14</a:t>
            </a:fld>
            <a:endParaRPr lang="fr-FR"/>
          </a:p>
        </p:txBody>
      </p:sp>
    </p:spTree>
    <p:extLst>
      <p:ext uri="{BB962C8B-B14F-4D97-AF65-F5344CB8AC3E}">
        <p14:creationId xmlns:p14="http://schemas.microsoft.com/office/powerpoint/2010/main" val="90800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cotisation à l’Apel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est une et indivisible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est portée sur la facture de scolarité et réglée en une fois (sur la première facture de l’année) </a:t>
            </a:r>
            <a:r>
              <a:rPr lang="fr-FR" sz="1200" i="1" dirty="0">
                <a:solidFill>
                  <a:schemeClr val="tx1"/>
                </a:solidFill>
                <a:latin typeface="Helvetica 45 Light"/>
                <a:cs typeface="Helvetica 45 Light"/>
              </a:rPr>
              <a:t>&gt;&gt; légalement la cotisation à une association ne peut être perçue qu’en une fois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latin typeface="Helvetica 45 Light"/>
                <a:cs typeface="Helvetica 45 Light"/>
              </a:rPr>
              <a:t>finance les actions menées à tous les échelons du mouvement </a:t>
            </a:r>
            <a:r>
              <a:rPr lang="fr-FR" sz="1200" i="1" dirty="0">
                <a:solidFill>
                  <a:schemeClr val="tx1"/>
                </a:solidFill>
                <a:latin typeface="Helvetica 45 Light"/>
                <a:cs typeface="Helvetica 45 Light"/>
              </a:rPr>
              <a:t>&gt;&gt; </a:t>
            </a:r>
            <a:r>
              <a:rPr lang="fr-FR" sz="1200" i="1" dirty="0" err="1">
                <a:solidFill>
                  <a:schemeClr val="tx1"/>
                </a:solidFill>
                <a:latin typeface="Helvetica 45 Light"/>
                <a:cs typeface="Helvetica 45 Light"/>
              </a:rPr>
              <a:t>cf</a:t>
            </a:r>
            <a:r>
              <a:rPr lang="fr-FR" sz="1200" i="1" dirty="0">
                <a:solidFill>
                  <a:schemeClr val="tx1"/>
                </a:solidFill>
                <a:latin typeface="Helvetica 45 Light"/>
                <a:cs typeface="Helvetica 45 Light"/>
              </a:rPr>
              <a:t> slide suivante</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15</a:t>
            </a:fld>
            <a:endParaRPr lang="fr-FR"/>
          </a:p>
        </p:txBody>
      </p:sp>
    </p:spTree>
    <p:extLst>
      <p:ext uri="{BB962C8B-B14F-4D97-AF65-F5344CB8AC3E}">
        <p14:creationId xmlns:p14="http://schemas.microsoft.com/office/powerpoint/2010/main" val="330612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actions menées par l’Apel au sein de l’établissement</a:t>
            </a:r>
            <a:r>
              <a:rPr lang="fr-FR" sz="1200" dirty="0">
                <a:solidFill>
                  <a:schemeClr val="tx1"/>
                </a:solidFill>
                <a:latin typeface="Helvetica 45 Light"/>
                <a:cs typeface="Helvetica 45 Light"/>
              </a:rPr>
              <a:t> : pot d’accueil des nouveaux parents, organisation de la conférence sur le sommeil, vin chaud offert au marché de Noël, la nouvelle aire de jeux dans la cour, etc. </a:t>
            </a:r>
            <a:r>
              <a:rPr lang="fr-FR" sz="1200" i="1" dirty="0">
                <a:solidFill>
                  <a:schemeClr val="tx1"/>
                </a:solidFill>
                <a:latin typeface="Helvetica 45 Light"/>
                <a:cs typeface="Helvetica 45 Light"/>
              </a:rPr>
              <a:t>(personnalisez en indiquant vos actions</a:t>
            </a:r>
            <a:r>
              <a:rPr lang="fr-FR" sz="1200" dirty="0">
                <a:solidFill>
                  <a:schemeClr val="tx1"/>
                </a:solidFill>
                <a:latin typeface="Helvetica 45 Light"/>
                <a:cs typeface="Helvetica 45 Light"/>
              </a:rPr>
              <a:t>) ;</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actions menées aux niveaux de l’Apel départementale</a:t>
            </a:r>
            <a:r>
              <a:rPr lang="fr-FR" sz="1200" dirty="0">
                <a:solidFill>
                  <a:schemeClr val="tx1"/>
                </a:solidFill>
                <a:latin typeface="Helvetica 45 Light"/>
                <a:cs typeface="Helvetica 45 Light"/>
              </a:rPr>
              <a:t> de… / </a:t>
            </a:r>
            <a:r>
              <a:rPr lang="fr-FR" sz="1200" b="1" dirty="0">
                <a:solidFill>
                  <a:schemeClr val="tx1"/>
                </a:solidFill>
                <a:latin typeface="Helvetica 45 Light"/>
                <a:cs typeface="Helvetica 45 Light"/>
              </a:rPr>
              <a:t>de l’Apel académique </a:t>
            </a:r>
            <a:r>
              <a:rPr lang="fr-FR" sz="1200" dirty="0">
                <a:solidFill>
                  <a:schemeClr val="tx1"/>
                </a:solidFill>
                <a:latin typeface="Helvetica 45 Light"/>
                <a:cs typeface="Helvetica 45 Light"/>
              </a:rPr>
              <a:t>de… : formations, conférences, colloques, etc. </a:t>
            </a:r>
            <a:r>
              <a:rPr lang="fr-FR" sz="1200" i="1" dirty="0">
                <a:solidFill>
                  <a:schemeClr val="tx1"/>
                </a:solidFill>
                <a:latin typeface="Helvetica 45 Light"/>
                <a:cs typeface="Helvetica 45 Light"/>
              </a:rPr>
              <a:t>(illustrez ici d’exemples précis qui vous auront été donnés par votre Apel départementale/académique)</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services offerts à l’ensemble des parents par l’Apel nationale </a:t>
            </a:r>
            <a:r>
              <a:rPr lang="fr-FR" sz="1200" dirty="0">
                <a:solidFill>
                  <a:schemeClr val="tx1"/>
                </a:solidFill>
                <a:latin typeface="Helvetica 45 Light"/>
                <a:cs typeface="Helvetica 45 Light"/>
              </a:rPr>
              <a:t>: abonnement au magazine Famille &amp; éducation, actions du service Information et conseil aux familles, plateforme téléphonique Apel service, site </a:t>
            </a:r>
            <a:r>
              <a:rPr lang="fr-FR" sz="1200" dirty="0">
                <a:solidFill>
                  <a:schemeClr val="tx1"/>
                </a:solidFill>
                <a:latin typeface="Helvetica 45 Light"/>
                <a:cs typeface="Helvetica 45 Light"/>
                <a:hlinkClick r:id="rId3"/>
              </a:rPr>
              <a:t>www.apel.fr</a:t>
            </a:r>
            <a:r>
              <a:rPr lang="fr-FR" sz="1200" dirty="0">
                <a:solidFill>
                  <a:schemeClr val="tx1"/>
                </a:solidFill>
                <a:latin typeface="Helvetica 45 Light"/>
                <a:cs typeface="Helvetica 45 Light"/>
              </a:rPr>
              <a:t> ;</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actions menées par l’Apel nationale</a:t>
            </a:r>
            <a:r>
              <a:rPr lang="fr-FR" sz="1200" dirty="0">
                <a:solidFill>
                  <a:schemeClr val="tx1"/>
                </a:solidFill>
                <a:latin typeface="Helvetica 45 Light"/>
                <a:cs typeface="Helvetica 45 Light"/>
              </a:rPr>
              <a:t> : congrès, petit-déjeuner débat, formation des cadres du mouvement, animation de réseau, etc.</a:t>
            </a:r>
          </a:p>
          <a:p>
            <a:endParaRPr lang="fr-FR" dirty="0"/>
          </a:p>
          <a:p>
            <a:r>
              <a:rPr lang="fr-FR" dirty="0"/>
              <a:t>Toutes ces actions ont un coût, c’est la raison pour laquelle la cotisation participe au financement de l’action des différents échelons du mouvement. </a:t>
            </a:r>
          </a:p>
          <a:p>
            <a:endParaRPr lang="fr-FR" dirty="0"/>
          </a:p>
          <a:p>
            <a:r>
              <a:rPr lang="fr-FR" dirty="0"/>
              <a:t>Par ailleurs, en cotisant à l’Apel, vous êtes représentés auprès des différentes instances de l’Enseignement catholique, mais aussi auprès des pouvoirs publics : lorsque le président de l’Apel de notre établissement va négocier avec le maire au sujet des transports scolaires, il a les X familles adhérentes de notre établissement derrière lui. C’est vrai à chacun des échelons du mouvement : ainsi, lorsque le président national de l’Apel négocie avec le ministre de l’Education nationale, il a derrière lui 950 000 adhérents – dont vous faites partie.</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16</a:t>
            </a:fld>
            <a:endParaRPr lang="fr-FR"/>
          </a:p>
        </p:txBody>
      </p:sp>
    </p:spTree>
    <p:extLst>
      <p:ext uri="{BB962C8B-B14F-4D97-AF65-F5344CB8AC3E}">
        <p14:creationId xmlns:p14="http://schemas.microsoft.com/office/powerpoint/2010/main" val="320784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17</a:t>
            </a:fld>
            <a:endParaRPr lang="fr-FR"/>
          </a:p>
        </p:txBody>
      </p:sp>
    </p:spTree>
    <p:extLst>
      <p:ext uri="{BB962C8B-B14F-4D97-AF65-F5344CB8AC3E}">
        <p14:creationId xmlns:p14="http://schemas.microsoft.com/office/powerpoint/2010/main" val="164817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L’Apel, c’est une équipe de parents </a:t>
            </a:r>
            <a:r>
              <a:rPr lang="fr-FR" sz="1200" b="1" dirty="0">
                <a:solidFill>
                  <a:schemeClr val="tx1"/>
                </a:solidFill>
                <a:latin typeface="Helvetica 45 Light"/>
                <a:cs typeface="Helvetica 45 Light"/>
              </a:rPr>
              <a:t>bénévoles</a:t>
            </a:r>
            <a:r>
              <a:rPr lang="fr-FR" sz="1200" dirty="0">
                <a:solidFill>
                  <a:schemeClr val="tx1"/>
                </a:solidFill>
                <a:latin typeface="Helvetica 45 Light"/>
                <a:cs typeface="Helvetica 45 Light"/>
              </a:rPr>
              <a:t> engagés dans la vie et l’animation de </a:t>
            </a:r>
            <a:r>
              <a:rPr lang="fr-FR" sz="1200" i="1" dirty="0">
                <a:solidFill>
                  <a:schemeClr val="tx1"/>
                </a:solidFill>
                <a:latin typeface="Helvetica 45 Light"/>
                <a:cs typeface="Helvetica 45 Light"/>
              </a:rPr>
              <a:t>(indiquer le nom de votre établissement)</a:t>
            </a:r>
            <a:r>
              <a:rPr lang="fr-FR" sz="1200" dirty="0">
                <a:solidFill>
                  <a:schemeClr val="tx1"/>
                </a:solidFill>
                <a:latin typeface="Helvetica 45 Light"/>
                <a:cs typeface="Helvetica 45 Light"/>
              </a:rPr>
              <a:t>.</a:t>
            </a:r>
            <a:br>
              <a:rPr lang="fr-FR" sz="1200" dirty="0">
                <a:solidFill>
                  <a:schemeClr val="tx1"/>
                </a:solidFill>
                <a:latin typeface="Helvetica 45 Light"/>
                <a:cs typeface="Helvetica 45 Light"/>
              </a:rPr>
            </a:br>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Cette équipe est composée de :</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 président</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vice-président</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trésorier</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secrétaire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membre du conseil d’administration</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correspondant ICF</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délégué du réseau d’animation pastorale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Etc.</a:t>
            </a:r>
            <a:endParaRPr lang="fr-FR" dirty="0"/>
          </a:p>
          <a:p>
            <a:endParaRPr lang="fr-FR" dirty="0"/>
          </a:p>
          <a:p>
            <a:r>
              <a:rPr lang="fr-FR" i="1" dirty="0"/>
              <a:t>Préciser que </a:t>
            </a:r>
            <a:r>
              <a:rPr lang="fr-FR" b="1" i="1" dirty="0"/>
              <a:t>les bénévoles </a:t>
            </a:r>
            <a:r>
              <a:rPr lang="fr-FR" i="1" dirty="0"/>
              <a:t>aux différents échelons du mouvement </a:t>
            </a:r>
            <a:r>
              <a:rPr lang="fr-FR" b="1" i="1" dirty="0"/>
              <a:t>ne sont pas rémunérés </a:t>
            </a:r>
            <a:r>
              <a:rPr lang="fr-FR" i="1" dirty="0"/>
              <a:t>(aucun d’entre eux ! Pas même au sein de l’Apel nationale)</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18</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Cette slide doit présenter le déroulement de la rencontre : adaptez-la en fonction de ce que vous avez prévu !</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Pour pouvoir mettre en œuvre ses actions, l’équipe est organisée en commissions </a:t>
            </a:r>
            <a:r>
              <a:rPr lang="fr-FR" sz="1200" i="1" dirty="0">
                <a:solidFill>
                  <a:schemeClr val="tx1"/>
                </a:solidFill>
                <a:latin typeface="Helvetica 45 Light"/>
                <a:cs typeface="Helvetica 45 Light"/>
              </a:rPr>
              <a:t>(détaillez en fonction de votre organisation) </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La commission cantine </a:t>
            </a:r>
            <a:r>
              <a:rPr lang="fr-FR" sz="1200" i="1" dirty="0">
                <a:solidFill>
                  <a:schemeClr val="tx1"/>
                </a:solidFill>
                <a:latin typeface="Helvetica 45 Light"/>
                <a:cs typeface="Helvetica 45 Light"/>
              </a:rPr>
              <a:t>(qui sert à…)</a:t>
            </a:r>
            <a:r>
              <a:rPr lang="fr-FR" sz="1200" dirty="0">
                <a:solidFill>
                  <a:schemeClr val="tx1"/>
                </a:solidFill>
                <a:latin typeface="Helvetica 45 Light"/>
                <a:cs typeface="Helvetica 45 Light"/>
              </a:rPr>
              <a:t>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La commission fête de l’école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La commission parents correspondants (qui assure la formation et suivi des parents correspondants)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latin typeface="Helvetica 45 Light"/>
                <a:cs typeface="Helvetica 45 Light"/>
              </a:rPr>
              <a:t>La commission réflexions éducatives (qui organise des RPE et conférences)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Etc.</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19</a:t>
            </a:fld>
            <a:endParaRPr lang="fr-FR"/>
          </a:p>
        </p:txBody>
      </p:sp>
    </p:spTree>
    <p:extLst>
      <p:ext uri="{BB962C8B-B14F-4D97-AF65-F5344CB8AC3E}">
        <p14:creationId xmlns:p14="http://schemas.microsoft.com/office/powerpoint/2010/main" val="106497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Au-delà des membres du conseil d’administration, l’Apel, ce sont aussi des </a:t>
            </a:r>
            <a:r>
              <a:rPr lang="fr-FR" sz="1200" b="1" dirty="0">
                <a:solidFill>
                  <a:schemeClr val="tx1"/>
                </a:solidFill>
                <a:latin typeface="Helvetica 45 Light"/>
                <a:cs typeface="Helvetica 45 Light"/>
              </a:rPr>
              <a:t>parents bénévoles </a:t>
            </a:r>
            <a:r>
              <a:rPr lang="fr-FR" sz="1200" dirty="0">
                <a:solidFill>
                  <a:schemeClr val="tx1"/>
                </a:solidFill>
                <a:latin typeface="Helvetica 45 Light"/>
                <a:cs typeface="Helvetica 45 Light"/>
              </a:rPr>
              <a:t>qui nous aident plus ou moins ponctuellement, et sans qui nos actions ne pourraient voir le jour :</a:t>
            </a:r>
          </a:p>
          <a:p>
            <a:pPr algn="l"/>
            <a:endParaRPr lang="fr-FR" sz="1200" dirty="0">
              <a:solidFill>
                <a:schemeClr val="tx1"/>
              </a:solidFill>
              <a:latin typeface="Helvetica 45 Light"/>
              <a:cs typeface="Helvetica 45 Light"/>
            </a:endParaRPr>
          </a:p>
          <a:p>
            <a:r>
              <a:rPr lang="fr-FR" b="1" dirty="0">
                <a:solidFill>
                  <a:schemeClr val="tx1"/>
                </a:solidFill>
                <a:latin typeface="Helvetica 45 Light"/>
                <a:cs typeface="Helvetica 45 Light"/>
              </a:rPr>
              <a:t>Merci à eux !</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Si vous souhaitez nous rejoindre, proposer votre aide ou des idées d’actions, </a:t>
            </a:r>
            <a:r>
              <a:rPr lang="fr-FR" sz="1200" b="1" dirty="0">
                <a:solidFill>
                  <a:schemeClr val="tx1"/>
                </a:solidFill>
                <a:latin typeface="Helvetica 45 Light"/>
                <a:cs typeface="Helvetica 45 Light"/>
              </a:rPr>
              <a:t>n’hésitez pas à vous manifester auprès de l’équipe !</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20</a:t>
            </a:fld>
            <a:endParaRPr lang="fr-FR"/>
          </a:p>
        </p:txBody>
      </p:sp>
    </p:spTree>
    <p:extLst>
      <p:ext uri="{BB962C8B-B14F-4D97-AF65-F5344CB8AC3E}">
        <p14:creationId xmlns:p14="http://schemas.microsoft.com/office/powerpoint/2010/main" val="421311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i="1" dirty="0">
                <a:solidFill>
                  <a:schemeClr val="tx1"/>
                </a:solidFill>
                <a:latin typeface="Helvetica 45 Light"/>
                <a:cs typeface="Helvetica 45 Light"/>
              </a:rPr>
              <a:t>Présentez de manière illustrative les actions menées pendant l’année: photos, dessins, mots clés, symboles… N’hésitez pas à utiliser plusieurs slides pour valoriser les actions et leur réussite.</a:t>
            </a:r>
          </a:p>
          <a:p>
            <a:pPr algn="l"/>
            <a:endParaRPr lang="fr-FR" sz="1200" i="1" dirty="0">
              <a:solidFill>
                <a:schemeClr val="tx1"/>
              </a:solidFill>
              <a:latin typeface="Helvetica 45 Light"/>
              <a:cs typeface="Helvetica 45 Light"/>
            </a:endParaRPr>
          </a:p>
          <a:p>
            <a:pPr marL="342900" indent="-342900" algn="l">
              <a:buFontTx/>
              <a:buChar char="-"/>
            </a:pPr>
            <a:r>
              <a:rPr lang="fr-FR" sz="1200" i="1" dirty="0">
                <a:solidFill>
                  <a:schemeClr val="tx1"/>
                </a:solidFill>
                <a:latin typeface="Helvetica 45 Light"/>
                <a:cs typeface="Helvetica 45 Light"/>
              </a:rPr>
              <a:t>Photos des évènements auxquels l’Apel a pris part : café de rentrée, sapin de Noël, bibliothèque animée par des parents, semaine des Apel, voyage scolaire, etc.</a:t>
            </a:r>
          </a:p>
          <a:p>
            <a:pPr marL="342900" indent="-342900" algn="l">
              <a:buFontTx/>
              <a:buChar char="-"/>
            </a:pPr>
            <a:r>
              <a:rPr lang="fr-FR" sz="1200" i="1" dirty="0">
                <a:solidFill>
                  <a:schemeClr val="tx1"/>
                </a:solidFill>
                <a:latin typeface="Helvetica 45 Light"/>
                <a:cs typeface="Helvetica 45 Light"/>
              </a:rPr>
              <a:t>Dessins/réalisations des enfants pour illustrer des temps forts de l’année, Noël, partage de carême, …</a:t>
            </a:r>
          </a:p>
          <a:p>
            <a:pPr marL="342900" indent="-342900" algn="l">
              <a:buFontTx/>
              <a:buChar char="-"/>
            </a:pPr>
            <a:r>
              <a:rPr lang="fr-FR" sz="1200" i="1" dirty="0">
                <a:solidFill>
                  <a:schemeClr val="tx1"/>
                </a:solidFill>
                <a:latin typeface="Helvetica 45 Light"/>
                <a:cs typeface="Helvetica 45 Light"/>
              </a:rPr>
              <a:t>Images/dessins pour illustrer les représentations au conseil de classe, auprès du chef d’établissement, auprès des instances départementales,</a:t>
            </a:r>
          </a:p>
          <a:p>
            <a:pPr marL="342900" indent="-342900" algn="l">
              <a:buFontTx/>
              <a:buChar char="-"/>
            </a:pPr>
            <a:r>
              <a:rPr lang="fr-FR" sz="1200" i="1" dirty="0">
                <a:solidFill>
                  <a:schemeClr val="tx1"/>
                </a:solidFill>
                <a:latin typeface="Helvetica 45 Light"/>
                <a:cs typeface="Helvetica 45 Light"/>
              </a:rPr>
              <a:t>Photos des équipements ayant reçu un financement de l’Apel (cours, équipement numérique, etc.)</a:t>
            </a:r>
          </a:p>
          <a:p>
            <a:endParaRPr lang="fr-FR" i="1"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22</a:t>
            </a:fld>
            <a:endParaRPr lang="fr-FR"/>
          </a:p>
        </p:txBody>
      </p:sp>
    </p:spTree>
    <p:extLst>
      <p:ext uri="{BB962C8B-B14F-4D97-AF65-F5344CB8AC3E}">
        <p14:creationId xmlns:p14="http://schemas.microsoft.com/office/powerpoint/2010/main" val="99155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l">
              <a:buFont typeface="Arial" panose="020B0604020202020204" pitchFamily="34" charset="0"/>
              <a:buNone/>
            </a:pPr>
            <a:r>
              <a:rPr lang="fr-FR" sz="1200" i="0" dirty="0">
                <a:solidFill>
                  <a:schemeClr val="tx1"/>
                </a:solidFill>
                <a:latin typeface="Helvetica 45 Light"/>
                <a:cs typeface="Helvetica 45 Light"/>
              </a:rPr>
              <a:t>Présentez de façon exhaustive les actions menées, par exemple :</a:t>
            </a:r>
          </a:p>
          <a:p>
            <a:pPr marL="342900" indent="-342900" algn="l">
              <a:buFont typeface="Arial" panose="020B0604020202020204" pitchFamily="34" charset="0"/>
              <a:buChar char="•"/>
            </a:pPr>
            <a:endParaRPr lang="fr-FR" sz="1200" i="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Accueil des nouveaux parents lors du café de rentrée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Formation et coordination de l’équipe de parents correspondants qui vous représente au conseil de classe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Animation du BDI Orientation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Organisation de la Rencontres parents-école sur les écrans</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Organisation de la Semaine des Apel sur le thème « S’engager pour l’Homme et la planète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Fête de l’école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Forum des métiers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Action de sensibilisation aux besoins éducatifs particuliers (par exemple, conférence sur les troubles </a:t>
            </a:r>
            <a:r>
              <a:rPr lang="fr-FR" sz="1200" dirty="0" err="1">
                <a:solidFill>
                  <a:schemeClr val="tx1"/>
                </a:solidFill>
                <a:latin typeface="Helvetica 45 Light"/>
                <a:cs typeface="Helvetica 45 Light"/>
              </a:rPr>
              <a:t>dys</a:t>
            </a:r>
            <a:r>
              <a:rPr lang="fr-FR" sz="1200" dirty="0">
                <a:solidFill>
                  <a:schemeClr val="tx1"/>
                </a:solidFill>
                <a:latin typeface="Helvetica 45 Light"/>
                <a:cs typeface="Helvetica 45 Light"/>
              </a:rPr>
              <a:t>…)</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Participation au financement de…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Représentation au conseil d’établissement </a:t>
            </a:r>
            <a:r>
              <a:rPr lang="fr-FR" sz="1200" i="1" dirty="0">
                <a:solidFill>
                  <a:schemeClr val="tx1"/>
                </a:solidFill>
                <a:latin typeface="Helvetica 45 Light"/>
                <a:cs typeface="Helvetica 45 Light"/>
              </a:rPr>
              <a:t>(expliquer à quoi il sert)</a:t>
            </a:r>
            <a:r>
              <a:rPr lang="fr-FR" sz="1200" dirty="0">
                <a:solidFill>
                  <a:schemeClr val="tx1"/>
                </a:solidFill>
                <a:latin typeface="Helvetica 45 Light"/>
                <a:cs typeface="Helvetica 45 Light"/>
              </a:rPr>
              <a:t>, en conseil de discipline, au sein de l’association de gestion de l’établissement </a:t>
            </a:r>
            <a:r>
              <a:rPr lang="fr-FR" sz="1200" i="1" dirty="0">
                <a:solidFill>
                  <a:schemeClr val="tx1"/>
                </a:solidFill>
                <a:latin typeface="Helvetica 45 Light"/>
                <a:cs typeface="Helvetica 45 Light"/>
              </a:rPr>
              <a:t>(</a:t>
            </a:r>
            <a:r>
              <a:rPr lang="fr-FR" sz="1200" i="1" dirty="0" err="1">
                <a:solidFill>
                  <a:schemeClr val="tx1"/>
                </a:solidFill>
                <a:latin typeface="Helvetica 45 Light"/>
                <a:cs typeface="Helvetica 45 Light"/>
              </a:rPr>
              <a:t>Ogec</a:t>
            </a:r>
            <a:r>
              <a:rPr lang="fr-FR" sz="1200" i="1" dirty="0">
                <a:solidFill>
                  <a:schemeClr val="tx1"/>
                </a:solidFill>
                <a:latin typeface="Helvetica 45 Light"/>
                <a:cs typeface="Helvetica 45 Light"/>
              </a:rPr>
              <a:t> ou autre) </a:t>
            </a:r>
            <a:r>
              <a:rPr lang="fr-FR" sz="1200" dirty="0">
                <a:solidFill>
                  <a:schemeClr val="tx1"/>
                </a:solidFill>
                <a:latin typeface="Helvetica 45 Light"/>
                <a:cs typeface="Helvetica 45 Light"/>
              </a:rPr>
              <a:t>vis à vis des élus locaux </a:t>
            </a:r>
            <a:r>
              <a:rPr lang="fr-FR" sz="1200" i="1" dirty="0">
                <a:solidFill>
                  <a:schemeClr val="tx1"/>
                </a:solidFill>
                <a:latin typeface="Helvetica 45 Light"/>
                <a:cs typeface="Helvetica 45 Light"/>
              </a:rPr>
              <a:t>(illustrer le pourquoi de ces liens)…</a:t>
            </a:r>
          </a:p>
          <a:p>
            <a:pPr marL="342900" indent="-342900" algn="l">
              <a:buFont typeface="Arial" panose="020B0604020202020204" pitchFamily="34" charset="0"/>
              <a:buChar char="•"/>
            </a:pPr>
            <a:r>
              <a:rPr lang="fr-FR" sz="1200" i="1" dirty="0">
                <a:solidFill>
                  <a:schemeClr val="tx1"/>
                </a:solidFill>
                <a:latin typeface="Helvetica 45 Light"/>
                <a:cs typeface="Helvetica 45 Light"/>
              </a:rPr>
              <a:t>Etc.</a:t>
            </a:r>
          </a:p>
          <a:p>
            <a:pPr marL="342900" indent="-342900" algn="l">
              <a:buFont typeface="Arial" panose="020B0604020202020204" pitchFamily="34" charset="0"/>
              <a:buChar char="•"/>
            </a:pPr>
            <a:endParaRPr lang="fr-FR" sz="1200" i="0" dirty="0">
              <a:solidFill>
                <a:schemeClr val="tx1"/>
              </a:solidFill>
              <a:latin typeface="Helvetica 45 Light"/>
              <a:cs typeface="Helvetica 45 Light"/>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23</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Un exemple détaillé : actions mises en place dans le cadre de la Semaine des Apel : reprise du visuel national + quelques lignes de présentation de ce qui a été organisé.</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24</a:t>
            </a:fld>
            <a:endParaRPr lang="fr-FR"/>
          </a:p>
        </p:txBody>
      </p:sp>
    </p:spTree>
    <p:extLst>
      <p:ext uri="{BB962C8B-B14F-4D97-AF65-F5344CB8AC3E}">
        <p14:creationId xmlns:p14="http://schemas.microsoft.com/office/powerpoint/2010/main" val="3942325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Le rapport financier doit comporter deux éléments:</a:t>
            </a:r>
          </a:p>
          <a:p>
            <a:pPr marL="171450" indent="-171450">
              <a:buFontTx/>
              <a:buChar char="-"/>
            </a:pPr>
            <a:r>
              <a:rPr lang="fr-FR" i="1" dirty="0"/>
              <a:t>Le compte de résultat : c’est la présentation des recettes et des dépenses réalisées pendant l’année ;</a:t>
            </a:r>
          </a:p>
          <a:p>
            <a:pPr marL="171450" indent="-171450">
              <a:buFontTx/>
              <a:buChar char="-"/>
            </a:pPr>
            <a:r>
              <a:rPr lang="fr-FR" i="1" dirty="0"/>
              <a:t>Une situation patrimoniale : c’est la présentation des soldes des comptes (bancaires, épargne,…) à la fin de l’exercice réalisé, en parallèle au solde des comptes de l’année précédente.</a:t>
            </a:r>
          </a:p>
          <a:p>
            <a:pPr marL="171450" indent="-171450">
              <a:buFontTx/>
              <a:buChar char="-"/>
            </a:pPr>
            <a:endParaRPr lang="fr-FR" i="1" dirty="0"/>
          </a:p>
          <a:p>
            <a:r>
              <a:rPr lang="fr-FR" i="1" dirty="0"/>
              <a:t>Le rôle du trésorier est de présenter les faits saillants et de donner les éléments explicatifs pour que tous les adhérents aient une claire compréhension de ce qui est le miroir financier des actions réalisées. </a:t>
            </a:r>
          </a:p>
          <a:p>
            <a:pPr marL="171450" indent="-171450">
              <a:buFontTx/>
              <a:buChar char="-"/>
            </a:pPr>
            <a:endParaRPr lang="fr-FR" i="1" dirty="0"/>
          </a:p>
          <a:p>
            <a:r>
              <a:rPr lang="fr-FR" i="1" dirty="0"/>
              <a:t>Les deux tableaux donnés en exemple font partie du modèle de tenue de compte téléchargeables sur l’espace privé : </a:t>
            </a:r>
            <a:r>
              <a:rPr lang="fr-FR" i="1" dirty="0">
                <a:hlinkClick r:id="rId3"/>
              </a:rPr>
              <a:t>https://www.apel.fr/espace-prive/apel-detablissement/les-fonctions/le-tresorier.html</a:t>
            </a:r>
            <a:endParaRPr lang="fr-FR" i="1" dirty="0"/>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i="1" dirty="0"/>
              <a:t>Attention : selon les statuts-types, l’exercice social prend fin le 31 juillet. C’est donc à cette date qu’il faut arrêter vos comptes.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i="1" dirty="0"/>
          </a:p>
          <a:p>
            <a:endParaRPr lang="fr-FR" dirty="0"/>
          </a:p>
          <a:p>
            <a:endParaRPr lang="fr-FR" i="1"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25</a:t>
            </a:fld>
            <a:endParaRPr lang="fr-FR"/>
          </a:p>
        </p:txBody>
      </p:sp>
    </p:spTree>
    <p:extLst>
      <p:ext uri="{BB962C8B-B14F-4D97-AF65-F5344CB8AC3E}">
        <p14:creationId xmlns:p14="http://schemas.microsoft.com/office/powerpoint/2010/main" val="177086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i="1" dirty="0"/>
              <a:t>Une saine gestion de l’association implique de disposer d’un à deux ans (maximum !) de trésorerie.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i="1" dirty="0"/>
          </a:p>
          <a:p>
            <a:endParaRPr lang="fr-FR" dirty="0"/>
          </a:p>
          <a:p>
            <a:endParaRPr lang="fr-FR" i="1"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26</a:t>
            </a:fld>
            <a:endParaRPr lang="fr-FR"/>
          </a:p>
        </p:txBody>
      </p:sp>
    </p:spTree>
    <p:extLst>
      <p:ext uri="{BB962C8B-B14F-4D97-AF65-F5344CB8AC3E}">
        <p14:creationId xmlns:p14="http://schemas.microsoft.com/office/powerpoint/2010/main" val="315226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L’approbation des comptes a lieu juste après leur présentation.</a:t>
            </a:r>
          </a:p>
          <a:p>
            <a:endParaRPr lang="fr-FR" i="1" dirty="0"/>
          </a:p>
          <a:p>
            <a:r>
              <a:rPr lang="fr-FR" i="1" dirty="0"/>
              <a:t>Les modalités de vote doivent être conformes aux statuts (qu’il s’agisse des comptes, des candidats administrateurs, etc.).</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27</a:t>
            </a:fld>
            <a:endParaRPr lang="fr-FR"/>
          </a:p>
        </p:txBody>
      </p:sp>
    </p:spTree>
    <p:extLst>
      <p:ext uri="{BB962C8B-B14F-4D97-AF65-F5344CB8AC3E}">
        <p14:creationId xmlns:p14="http://schemas.microsoft.com/office/powerpoint/2010/main" val="96542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Présenter les projets de l’année répond à un double objectif :</a:t>
            </a:r>
          </a:p>
          <a:p>
            <a:pPr marL="171450" indent="-171450">
              <a:buFontTx/>
              <a:buChar char="-"/>
            </a:pPr>
            <a:r>
              <a:rPr lang="fr-FR" i="1" dirty="0"/>
              <a:t>Recueillir l’accord des adhérents sur les orientations, les projets que l’association se propose de mettre en œuvre pour l’année qui vient ;</a:t>
            </a:r>
          </a:p>
          <a:p>
            <a:pPr marL="171450" indent="-171450">
              <a:buFontTx/>
              <a:buChar char="-"/>
            </a:pPr>
            <a:r>
              <a:rPr lang="fr-FR" i="1" dirty="0"/>
              <a:t>Et, par la même occasion, souder les parents autour de ces projets, mobiliser, et faire appel aux bonnes volontés pour venir étoffer les équipes.</a:t>
            </a:r>
          </a:p>
          <a:p>
            <a:pPr marL="171450" indent="-171450">
              <a:buFontTx/>
              <a:buChar char="-"/>
            </a:pPr>
            <a:endParaRPr lang="fr-FR" i="1" dirty="0"/>
          </a:p>
          <a:p>
            <a:r>
              <a:rPr lang="fr-FR" i="1" dirty="0"/>
              <a:t>La base de votre présentation pourra reprendre les sujets présentés dans le rapport d’activité, dans la mesure ou certaines actions sont reconduites une année après l’autre, mais aussi les nouveautés que votre équipe projette de mettre en place (par exemple, des aides d’investissement exceptionnelles pour des équipements numériques, un aménagement de cour, etc.)</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28</a:t>
            </a:fld>
            <a:endParaRPr lang="fr-FR"/>
          </a:p>
        </p:txBody>
      </p:sp>
    </p:spTree>
    <p:extLst>
      <p:ext uri="{BB962C8B-B14F-4D97-AF65-F5344CB8AC3E}">
        <p14:creationId xmlns:p14="http://schemas.microsoft.com/office/powerpoint/2010/main" val="4142454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Le budget prévisionnel doit reprendre la même forme que la présentation du compte de résultat :</a:t>
            </a:r>
          </a:p>
          <a:p>
            <a:pPr marL="171450" indent="-171450">
              <a:buFontTx/>
              <a:buChar char="-"/>
            </a:pPr>
            <a:r>
              <a:rPr lang="fr-FR" i="1" dirty="0"/>
              <a:t>Il doit faire apparaitre la projection financière pour les actions reconduites d’une année à l’autre (par exemple, les dépenses recettes pour l’organisation d’un lot ou de la fête de fin d’année ne vont pas beaucoup varier d’une année à l’autre);</a:t>
            </a:r>
          </a:p>
          <a:p>
            <a:pPr marL="171450" indent="-171450">
              <a:buFontTx/>
              <a:buChar char="-"/>
            </a:pPr>
            <a:r>
              <a:rPr lang="fr-FR" i="1" dirty="0"/>
              <a:t>Il faut également faire apparaître les nouveaux projets. Ce seront des nouvelles actions pour lesquelles il n’y aura pas forcément de référence antérieure.</a:t>
            </a:r>
          </a:p>
          <a:p>
            <a:pPr marL="171450" indent="-171450">
              <a:buFontTx/>
              <a:buChar char="-"/>
            </a:pPr>
            <a:endParaRPr lang="fr-FR" i="1" dirty="0"/>
          </a:p>
          <a:p>
            <a:r>
              <a:rPr lang="fr-FR" i="1" dirty="0"/>
              <a:t>Le budget prévisionnel intègre le montant de la cotisation (et son éventuelle augmentation).</a:t>
            </a:r>
          </a:p>
          <a:p>
            <a:endParaRPr lang="fr-FR" i="1" dirty="0"/>
          </a:p>
          <a:p>
            <a:r>
              <a:rPr lang="fr-FR" i="1" dirty="0"/>
              <a:t>Le rôle du trésorier est de présenter les faits saillants et d’expliquer sur quels éléments reposent ce budget prévisionnel proposé par le conseil d’administration.</a:t>
            </a:r>
          </a:p>
          <a:p>
            <a:pPr marL="171450" indent="-171450">
              <a:buFontTx/>
              <a:buChar char="-"/>
            </a:pPr>
            <a:endParaRPr lang="fr-FR" i="1" dirty="0"/>
          </a:p>
          <a:p>
            <a:r>
              <a:rPr lang="fr-FR" i="1" dirty="0"/>
              <a:t>Le tableau donné en exemple fait partie du modèle de tenue de compte téléchargeables sur l’espace privé : </a:t>
            </a:r>
            <a:r>
              <a:rPr lang="fr-FR" i="1" dirty="0">
                <a:hlinkClick r:id="rId3"/>
              </a:rPr>
              <a:t>https://www.apel.fr/espace-prive/apel-detablissement/les-fonctions/le-tresorier.html</a:t>
            </a:r>
            <a:endParaRPr lang="fr-FR" i="1"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29</a:t>
            </a:fld>
            <a:endParaRPr lang="fr-FR"/>
          </a:p>
        </p:txBody>
      </p:sp>
    </p:spTree>
    <p:extLst>
      <p:ext uri="{BB962C8B-B14F-4D97-AF65-F5344CB8AC3E}">
        <p14:creationId xmlns:p14="http://schemas.microsoft.com/office/powerpoint/2010/main" val="200762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Vous pouvez introduire cette présentation PPT en diffusant une des vidéos proposées par l’Apel nationale (pensez à avoir des enceintes pour le son !) :</a:t>
            </a:r>
          </a:p>
          <a:p>
            <a:pPr marL="171450" indent="-171450">
              <a:buFontTx/>
              <a:buChar char="-"/>
            </a:pPr>
            <a:r>
              <a:rPr lang="fr-FR" i="1" dirty="0"/>
              <a:t>Les préjugés – vidéo disponible ici : https://</a:t>
            </a:r>
            <a:r>
              <a:rPr lang="fr-FR" i="1" dirty="0" err="1"/>
              <a:t>www.youtube.com</a:t>
            </a:r>
            <a:r>
              <a:rPr lang="fr-FR" i="1" dirty="0"/>
              <a:t>/</a:t>
            </a:r>
            <a:r>
              <a:rPr lang="fr-FR" i="1" dirty="0" err="1"/>
              <a:t>watch?v</a:t>
            </a:r>
            <a:r>
              <a:rPr lang="fr-FR" i="1" dirty="0"/>
              <a:t>=</a:t>
            </a:r>
            <a:r>
              <a:rPr lang="fr-FR" i="1"/>
              <a:t>cpW5SSiDqys </a:t>
            </a:r>
            <a:br>
              <a:rPr lang="fr-FR" i="1"/>
            </a:br>
            <a:r>
              <a:rPr lang="fr-FR" i="1"/>
              <a:t>(</a:t>
            </a:r>
            <a:r>
              <a:rPr lang="fr-FR" i="1" dirty="0"/>
              <a:t>vous pouvez également la télécharger au préalable sur l’espace privé, pour ne pas dépendre d’une connexion internet : https://</a:t>
            </a:r>
            <a:r>
              <a:rPr lang="fr-FR" i="1" dirty="0" err="1"/>
              <a:t>www.apel.fr</a:t>
            </a:r>
            <a:r>
              <a:rPr lang="fr-FR" i="1" dirty="0"/>
              <a:t>/espace-prive/boite-a-outils/</a:t>
            </a:r>
            <a:r>
              <a:rPr lang="fr-FR" i="1" dirty="0" err="1"/>
              <a:t>videos</a:t>
            </a:r>
            <a:r>
              <a:rPr lang="fr-FR" i="1" dirty="0"/>
              <a:t>-de-</a:t>
            </a:r>
            <a:r>
              <a:rPr lang="fr-FR" i="1" dirty="0" err="1"/>
              <a:t>lapel.html</a:t>
            </a:r>
            <a:r>
              <a:rPr lang="fr-FR" i="1" dirty="0"/>
              <a:t>) </a:t>
            </a:r>
          </a:p>
          <a:p>
            <a:pPr marL="171450" indent="-171450">
              <a:buFontTx/>
              <a:buChar char="-"/>
            </a:pPr>
            <a:r>
              <a:rPr lang="fr-FR" i="1" dirty="0"/>
              <a:t>Vidéo de rentrée du président national de l’Apel (à retrouver à la rentrée sur l’espace privé du site </a:t>
            </a:r>
            <a:r>
              <a:rPr lang="fr-FR" i="1" dirty="0" err="1"/>
              <a:t>www.apel.fr</a:t>
            </a:r>
            <a:r>
              <a:rPr lang="fr-FR" i="1" dirty="0"/>
              <a:t>) </a:t>
            </a: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2</a:t>
            </a:fld>
            <a:endParaRPr lang="fr-FR"/>
          </a:p>
        </p:txBody>
      </p:sp>
    </p:spTree>
    <p:extLst>
      <p:ext uri="{BB962C8B-B14F-4D97-AF65-F5344CB8AC3E}">
        <p14:creationId xmlns:p14="http://schemas.microsoft.com/office/powerpoint/2010/main" val="335326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Le vote du budget prévisionnel a lieu immédiatement après sa présentation.</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30</a:t>
            </a:fld>
            <a:endParaRPr lang="fr-FR"/>
          </a:p>
        </p:txBody>
      </p:sp>
    </p:spTree>
    <p:extLst>
      <p:ext uri="{BB962C8B-B14F-4D97-AF65-F5344CB8AC3E}">
        <p14:creationId xmlns:p14="http://schemas.microsoft.com/office/powerpoint/2010/main" val="3053237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Quelques rappels :</a:t>
            </a:r>
          </a:p>
          <a:p>
            <a:endParaRPr lang="fr-FR" i="1" dirty="0"/>
          </a:p>
          <a:p>
            <a:pPr marL="171450" indent="-171450">
              <a:buFontTx/>
              <a:buChar char="-"/>
            </a:pPr>
            <a:r>
              <a:rPr lang="fr-FR" i="1" dirty="0"/>
              <a:t>Faites le point en conseil d’administration avant l’AG, avec vos statuts, pour annoncer le nombre de sièges à pourvoir.</a:t>
            </a:r>
          </a:p>
          <a:p>
            <a:pPr marL="171450" indent="-171450">
              <a:buFontTx/>
              <a:buChar char="-"/>
            </a:pPr>
            <a:endParaRPr lang="fr-FR" i="1" dirty="0"/>
          </a:p>
          <a:p>
            <a:pPr marL="171450" indent="-171450">
              <a:buFontTx/>
              <a:buChar char="-"/>
            </a:pPr>
            <a:r>
              <a:rPr lang="fr-FR" i="1" dirty="0"/>
              <a:t>Certaines Apel lancent l’appel à candidature avant l’AG, ce qui leur permet d’annoncer à l’avance les candidatures.</a:t>
            </a:r>
          </a:p>
          <a:p>
            <a:pPr marL="171450" indent="-171450">
              <a:buFontTx/>
              <a:buChar char="-"/>
            </a:pPr>
            <a:endParaRPr lang="fr-FR" i="1" dirty="0"/>
          </a:p>
          <a:p>
            <a:pPr marL="171450" indent="-171450">
              <a:buFontTx/>
              <a:buChar char="-"/>
            </a:pPr>
            <a:r>
              <a:rPr lang="fr-FR" i="1" dirty="0"/>
              <a:t>L’usage est que chaque candidat puisse se présenter (rapidement), et éventuellement exposer ses motivations pour siéger au conseil d’administration.</a:t>
            </a:r>
          </a:p>
          <a:p>
            <a:pPr marL="171450" indent="-171450">
              <a:buFontTx/>
              <a:buChar char="-"/>
            </a:pPr>
            <a:endParaRPr lang="fr-FR" i="1" dirty="0"/>
          </a:p>
          <a:p>
            <a:pPr marL="171450" indent="-171450">
              <a:buFontTx/>
              <a:buChar char="-"/>
            </a:pPr>
            <a:r>
              <a:rPr lang="fr-FR" i="1" dirty="0"/>
              <a:t>Le vote se fait toujours à bulletin secret. </a:t>
            </a:r>
          </a:p>
          <a:p>
            <a:pPr marL="171450" indent="-171450">
              <a:buFontTx/>
              <a:buChar char="-"/>
            </a:pPr>
            <a:endParaRPr lang="fr-FR" i="1" dirty="0"/>
          </a:p>
          <a:p>
            <a:pPr marL="171450" indent="-171450">
              <a:buFontTx/>
              <a:buChar char="-"/>
            </a:pPr>
            <a:r>
              <a:rPr lang="fr-FR" i="1" dirty="0"/>
              <a:t>Pour mémoire, c’est le CA qui, une fois constitué, désigne en son sein le bureau, composé d’un président, un trésorier, un secrétaire… L’AG ne vote donc pas directement pour untel en tant que président ou trésorier, elle élit les membres du CA.</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31</a:t>
            </a:fld>
            <a:endParaRPr lang="fr-FR"/>
          </a:p>
        </p:txBody>
      </p:sp>
    </p:spTree>
    <p:extLst>
      <p:ext uri="{BB962C8B-B14F-4D97-AF65-F5344CB8AC3E}">
        <p14:creationId xmlns:p14="http://schemas.microsoft.com/office/powerpoint/2010/main" val="2658135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La fin de l’assemblée générale sera marquée par un moment de convivialité (pot, repas), le début d’une conférence sur un thème qui préoccupe les parents ou encore une Rencontre parents-école…</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32</a:t>
            </a:fld>
            <a:endParaRPr lang="fr-FR"/>
          </a:p>
        </p:txBody>
      </p:sp>
    </p:spTree>
    <p:extLst>
      <p:ext uri="{BB962C8B-B14F-4D97-AF65-F5344CB8AC3E}">
        <p14:creationId xmlns:p14="http://schemas.microsoft.com/office/powerpoint/2010/main" val="382641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Il est indispensable de commencer par présenter rapidement le mouvement des Apel, auquel appartient votre Apel d’établissement, son histoire et le nombre d’adhérents qu’il compte.</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3</a:t>
            </a:fld>
            <a:endParaRPr lang="fr-FR"/>
          </a:p>
        </p:txBody>
      </p:sp>
    </p:spTree>
    <p:extLst>
      <p:ext uri="{BB962C8B-B14F-4D97-AF65-F5344CB8AC3E}">
        <p14:creationId xmlns:p14="http://schemas.microsoft.com/office/powerpoint/2010/main" val="274986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L’Apel est la </a:t>
            </a:r>
            <a:r>
              <a:rPr lang="fr-FR" sz="1200" b="1" dirty="0">
                <a:solidFill>
                  <a:schemeClr val="tx1"/>
                </a:solidFill>
                <a:latin typeface="Helvetica 45 Light"/>
                <a:cs typeface="Helvetica 45 Light"/>
              </a:rPr>
              <a:t>plus importante association de parents d’élèves</a:t>
            </a:r>
            <a:r>
              <a:rPr lang="fr-FR" sz="1200" dirty="0">
                <a:solidFill>
                  <a:schemeClr val="tx1"/>
                </a:solidFill>
                <a:latin typeface="Helvetica 45 Light"/>
                <a:cs typeface="Helvetica 45 Light"/>
              </a:rPr>
              <a:t> en France, avec </a:t>
            </a:r>
            <a:r>
              <a:rPr lang="fr-FR" sz="1200" b="1" dirty="0">
                <a:solidFill>
                  <a:schemeClr val="tx1"/>
                </a:solidFill>
                <a:latin typeface="Helvetica 45 Light"/>
                <a:cs typeface="Helvetica 45 Light"/>
              </a:rPr>
              <a:t>plus de 950 000 adhérents</a:t>
            </a:r>
            <a:r>
              <a:rPr lang="fr-FR" sz="1200" dirty="0">
                <a:solidFill>
                  <a:schemeClr val="tx1"/>
                </a:solidFill>
                <a:latin typeface="Helvetica 45 Light"/>
                <a:cs typeface="Helvetica 45 Light"/>
              </a:rPr>
              <a:t>.</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La première Apel date de 1930.</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b="1" dirty="0">
                <a:solidFill>
                  <a:schemeClr val="tx1"/>
                </a:solidFill>
                <a:latin typeface="Helvetica 45 Light"/>
                <a:cs typeface="Helvetica 45 Light"/>
              </a:rPr>
              <a:t>Seule association officiellement reconnue par l’Enseignement catholique</a:t>
            </a:r>
            <a:r>
              <a:rPr lang="fr-FR" sz="1200" dirty="0">
                <a:solidFill>
                  <a:schemeClr val="tx1"/>
                </a:solidFill>
                <a:latin typeface="Helvetica 45 Light"/>
                <a:cs typeface="Helvetica 45 Light"/>
              </a:rPr>
              <a:t>, elle est présente dans près de </a:t>
            </a:r>
            <a:r>
              <a:rPr lang="fr-FR" sz="1200" b="1" dirty="0">
                <a:solidFill>
                  <a:schemeClr val="tx1"/>
                </a:solidFill>
                <a:latin typeface="Helvetica 45 Light"/>
                <a:cs typeface="Helvetica 45 Light"/>
              </a:rPr>
              <a:t>5000 établissements</a:t>
            </a:r>
            <a:r>
              <a:rPr lang="fr-FR" sz="1200" dirty="0">
                <a:solidFill>
                  <a:schemeClr val="tx1"/>
                </a:solidFill>
                <a:latin typeface="Helvetica 45 Light"/>
                <a:cs typeface="Helvetica 45 Light"/>
              </a:rPr>
              <a:t>.</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Apel d’établissement</a:t>
            </a:r>
            <a:r>
              <a:rPr lang="fr-FR" sz="1200" dirty="0">
                <a:solidFill>
                  <a:schemeClr val="tx1"/>
                </a:solidFill>
                <a:latin typeface="Helvetica 45 Light"/>
                <a:cs typeface="Helvetica 45 Light"/>
              </a:rPr>
              <a:t> adhèrent à une </a:t>
            </a:r>
            <a:r>
              <a:rPr lang="fr-FR" sz="1200" b="1" dirty="0">
                <a:solidFill>
                  <a:schemeClr val="tx1"/>
                </a:solidFill>
                <a:latin typeface="Helvetica 45 Light"/>
                <a:cs typeface="Helvetica 45 Light"/>
              </a:rPr>
              <a:t>Apel départementale</a:t>
            </a:r>
            <a:r>
              <a:rPr lang="fr-FR" sz="1200" dirty="0">
                <a:solidFill>
                  <a:schemeClr val="tx1"/>
                </a:solidFill>
                <a:latin typeface="Helvetica 45 Light"/>
                <a:cs typeface="Helvetica 45 Light"/>
              </a:rPr>
              <a:t>, elle-même adhérente d’une </a:t>
            </a:r>
            <a:r>
              <a:rPr lang="fr-FR" sz="1200" b="1" dirty="0">
                <a:solidFill>
                  <a:schemeClr val="tx1"/>
                </a:solidFill>
                <a:latin typeface="Helvetica 45 Light"/>
                <a:cs typeface="Helvetica 45 Light"/>
              </a:rPr>
              <a:t>Apel académique</a:t>
            </a:r>
            <a:r>
              <a:rPr lang="fr-FR" sz="1200" dirty="0">
                <a:solidFill>
                  <a:schemeClr val="tx1"/>
                </a:solidFill>
                <a:latin typeface="Helvetica 45 Light"/>
                <a:cs typeface="Helvetica 45 Light"/>
              </a:rPr>
              <a:t>, qui adhère à l’</a:t>
            </a:r>
            <a:r>
              <a:rPr lang="fr-FR" sz="1200" b="1" dirty="0">
                <a:solidFill>
                  <a:schemeClr val="tx1"/>
                </a:solidFill>
                <a:latin typeface="Helvetica 45 Light"/>
                <a:cs typeface="Helvetica 45 Light"/>
              </a:rPr>
              <a:t>Apel nationale</a:t>
            </a:r>
            <a:r>
              <a:rPr lang="fr-FR" sz="1200" dirty="0">
                <a:solidFill>
                  <a:schemeClr val="tx1"/>
                </a:solidFill>
                <a:latin typeface="Helvetica 45 Light"/>
                <a:cs typeface="Helvetica 45 Light"/>
              </a:rPr>
              <a:t>. Chacun des échelons du mouvement a un rôle particulier à jouer (animation, représentation, formation, participation au débat éducatif…).</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4</a:t>
            </a:fld>
            <a:endParaRPr lang="fr-FR"/>
          </a:p>
        </p:txBody>
      </p:sp>
    </p:spTree>
    <p:extLst>
      <p:ext uri="{BB962C8B-B14F-4D97-AF65-F5344CB8AC3E}">
        <p14:creationId xmlns:p14="http://schemas.microsoft.com/office/powerpoint/2010/main" val="199982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L’Apel remplit </a:t>
            </a:r>
            <a:r>
              <a:rPr lang="fr-FR" sz="1200" b="1" dirty="0">
                <a:solidFill>
                  <a:schemeClr val="tx1"/>
                </a:solidFill>
                <a:latin typeface="Helvetica 45 Light"/>
                <a:cs typeface="Helvetica 45 Light"/>
              </a:rPr>
              <a:t>5 missions essentielles</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b="1" dirty="0">
                <a:solidFill>
                  <a:schemeClr val="tx1"/>
                </a:solidFill>
                <a:latin typeface="Helvetica 45 Light"/>
                <a:cs typeface="Helvetica 45 Light"/>
              </a:rPr>
              <a:t>Défendre la liberté d’enseignement</a:t>
            </a:r>
            <a:r>
              <a:rPr lang="fr-FR" sz="1200" dirty="0">
                <a:solidFill>
                  <a:schemeClr val="tx1"/>
                </a:solidFill>
                <a:latin typeface="Helvetica 45 Light"/>
                <a:cs typeface="Helvetica 45 Light"/>
              </a:rPr>
              <a:t> et le libre choix de l’école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Représenter les parents d’élèves</a:t>
            </a:r>
            <a:r>
              <a:rPr lang="fr-FR" sz="1200" dirty="0">
                <a:solidFill>
                  <a:schemeClr val="tx1"/>
                </a:solidFill>
                <a:latin typeface="Helvetica 45 Light"/>
                <a:cs typeface="Helvetica 45 Light"/>
              </a:rPr>
              <a:t> au sein de l’institution scolaire et des pouvoirs publics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Participer au débat éducatif</a:t>
            </a:r>
            <a:r>
              <a:rPr lang="fr-FR" sz="1200" dirty="0">
                <a:solidFill>
                  <a:schemeClr val="tx1"/>
                </a:solidFill>
                <a:latin typeface="Helvetica 45 Light"/>
                <a:cs typeface="Helvetica 45 Light"/>
              </a:rPr>
              <a:t> national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Participer à la vie et à l’animation des établissements</a:t>
            </a:r>
            <a:r>
              <a:rPr lang="fr-FR" sz="1200" dirty="0">
                <a:solidFill>
                  <a:schemeClr val="tx1"/>
                </a:solidFill>
                <a:latin typeface="Helvetica 45 Light"/>
                <a:cs typeface="Helvetica 45 Light"/>
              </a:rPr>
              <a:t> scolaires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Soutenir les parents</a:t>
            </a:r>
            <a:r>
              <a:rPr lang="fr-FR" sz="1200" dirty="0">
                <a:solidFill>
                  <a:schemeClr val="tx1"/>
                </a:solidFill>
                <a:latin typeface="Helvetica 45 Light"/>
                <a:cs typeface="Helvetica 45 Light"/>
              </a:rPr>
              <a:t> dans les domaines de l’</a:t>
            </a:r>
            <a:r>
              <a:rPr lang="fr-FR" sz="1200" b="1" dirty="0">
                <a:solidFill>
                  <a:schemeClr val="tx1"/>
                </a:solidFill>
                <a:latin typeface="Helvetica 45 Light"/>
                <a:cs typeface="Helvetica 45 Light"/>
              </a:rPr>
              <a:t>éducation</a:t>
            </a:r>
            <a:r>
              <a:rPr lang="fr-FR" sz="1200" dirty="0">
                <a:solidFill>
                  <a:schemeClr val="tx1"/>
                </a:solidFill>
                <a:latin typeface="Helvetica 45 Light"/>
                <a:cs typeface="Helvetica 45 Light"/>
              </a:rPr>
              <a:t> et de la </a:t>
            </a:r>
            <a:r>
              <a:rPr lang="fr-FR" sz="1200" b="1" dirty="0">
                <a:solidFill>
                  <a:schemeClr val="tx1"/>
                </a:solidFill>
                <a:latin typeface="Helvetica 45 Light"/>
                <a:cs typeface="Helvetica 45 Light"/>
              </a:rPr>
              <a:t>scolarité</a:t>
            </a:r>
            <a:r>
              <a:rPr lang="fr-FR" sz="1200" dirty="0">
                <a:solidFill>
                  <a:schemeClr val="tx1"/>
                </a:solidFill>
                <a:latin typeface="Helvetica 45 Light"/>
                <a:cs typeface="Helvetica 45 Light"/>
              </a:rPr>
              <a:t>.</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5</a:t>
            </a:fld>
            <a:endParaRPr lang="fr-FR"/>
          </a:p>
        </p:txBody>
      </p:sp>
    </p:spTree>
    <p:extLst>
      <p:ext uri="{BB962C8B-B14F-4D97-AF65-F5344CB8AC3E}">
        <p14:creationId xmlns:p14="http://schemas.microsoft.com/office/powerpoint/2010/main" val="421234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Helvetica 45 Light"/>
                <a:cs typeface="Helvetica 45 Light"/>
              </a:rPr>
              <a:t>Les parents qui confient leur enfant à l’Enseignement catholique font un choix </a:t>
            </a:r>
            <a:r>
              <a:rPr lang="fr-FR" sz="1200" u="sng" dirty="0">
                <a:solidFill>
                  <a:schemeClr val="tx1"/>
                </a:solidFill>
                <a:latin typeface="Helvetica 45 Light"/>
                <a:cs typeface="Helvetica 45 Light"/>
              </a:rPr>
              <a:t>délibéré</a:t>
            </a:r>
            <a:r>
              <a:rPr lang="fr-FR" sz="1200" u="none" dirty="0">
                <a:solidFill>
                  <a:schemeClr val="tx1"/>
                </a:solidFill>
                <a:latin typeface="Helvetica 45 Light"/>
                <a:cs typeface="Helvetica 45 Light"/>
              </a:rPr>
              <a:t> et qui les engage.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u="none"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Parce qu’elle est la seule association de parents d’élèves de l’enseignement libre, </a:t>
            </a:r>
            <a:r>
              <a:rPr lang="fr-FR" sz="1200" b="1" dirty="0">
                <a:solidFill>
                  <a:schemeClr val="tx1"/>
                </a:solidFill>
                <a:latin typeface="Helvetica 45 Light"/>
                <a:cs typeface="Helvetica 45 Light"/>
              </a:rPr>
              <a:t>l’Apel a vocation à accueillir et représenter TOUS les parents</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6</a:t>
            </a:fld>
            <a:endParaRPr lang="fr-FR"/>
          </a:p>
        </p:txBody>
      </p:sp>
    </p:spTree>
    <p:extLst>
      <p:ext uri="{BB962C8B-B14F-4D97-AF65-F5344CB8AC3E}">
        <p14:creationId xmlns:p14="http://schemas.microsoft.com/office/powerpoint/2010/main" val="191333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Présenter les services offerts par l’Apel permettra ensuite d’expliquer le montant de la cotisation.</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7</a:t>
            </a:fld>
            <a:endParaRPr lang="fr-FR"/>
          </a:p>
        </p:txBody>
      </p:sp>
    </p:spTree>
    <p:extLst>
      <p:ext uri="{BB962C8B-B14F-4D97-AF65-F5344CB8AC3E}">
        <p14:creationId xmlns:p14="http://schemas.microsoft.com/office/powerpoint/2010/main" val="108706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b="1" dirty="0">
                <a:solidFill>
                  <a:schemeClr val="tx1"/>
                </a:solidFill>
                <a:latin typeface="Helvetica 45 Light"/>
                <a:cs typeface="Helvetica 45 Light"/>
              </a:rPr>
              <a:t>Diffusé tous les deux mois</a:t>
            </a:r>
            <a:r>
              <a:rPr lang="fr-FR" sz="1200" dirty="0">
                <a:solidFill>
                  <a:schemeClr val="tx1"/>
                </a:solidFill>
                <a:latin typeface="Helvetica 45 Light"/>
                <a:cs typeface="Helvetica 45 Light"/>
              </a:rPr>
              <a:t> à l’ensemble des parents adhérents (5 numéros dans l’année), le magazine </a:t>
            </a:r>
            <a:br>
              <a:rPr lang="fr-FR" sz="1200" dirty="0">
                <a:solidFill>
                  <a:schemeClr val="tx1"/>
                </a:solidFill>
                <a:latin typeface="Helvetica 45 Light"/>
                <a:cs typeface="Helvetica 45 Light"/>
              </a:rPr>
            </a:br>
            <a:r>
              <a:rPr lang="fr-FR" sz="1200" b="1" i="0" dirty="0">
                <a:solidFill>
                  <a:schemeClr val="tx1"/>
                </a:solidFill>
                <a:latin typeface="Helvetica 45 Light"/>
                <a:cs typeface="Helvetica 45 Light"/>
              </a:rPr>
              <a:t>Famille &amp; éducation</a:t>
            </a:r>
            <a:r>
              <a:rPr lang="fr-FR" sz="1200" b="1" dirty="0">
                <a:solidFill>
                  <a:schemeClr val="tx1"/>
                </a:solidFill>
                <a:latin typeface="Helvetica 45 Light"/>
                <a:cs typeface="Helvetica 45 Light"/>
              </a:rPr>
              <a:t> traite des questions éducatives et scolaires</a:t>
            </a:r>
            <a:r>
              <a:rPr lang="fr-FR" sz="1200" dirty="0">
                <a:solidFill>
                  <a:schemeClr val="tx1"/>
                </a:solidFill>
                <a:latin typeface="Helvetica 45 Light"/>
                <a:cs typeface="Helvetica 45 Light"/>
              </a:rPr>
              <a:t>. Il offre des infos pratiques, conseils, témoignages et pistes de réflexion.</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nouveaux adhérents reçoivent généralement leur premier numéro de </a:t>
            </a:r>
            <a:r>
              <a:rPr lang="fr-FR" sz="1200" i="1" dirty="0">
                <a:solidFill>
                  <a:schemeClr val="tx1"/>
                </a:solidFill>
                <a:latin typeface="Helvetica 45 Light"/>
                <a:cs typeface="Helvetica 45 Light"/>
              </a:rPr>
              <a:t>Famille &amp; éducation</a:t>
            </a:r>
            <a:r>
              <a:rPr lang="fr-FR" sz="1200" dirty="0">
                <a:solidFill>
                  <a:schemeClr val="tx1"/>
                </a:solidFill>
                <a:latin typeface="Helvetica 45 Light"/>
                <a:cs typeface="Helvetica 45 Light"/>
              </a:rPr>
              <a:t> aux alentours du mois de février (le temps que leur adhésion remonte au national).</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8</a:t>
            </a:fld>
            <a:endParaRPr lang="fr-FR"/>
          </a:p>
        </p:txBody>
      </p:sp>
    </p:spTree>
    <p:extLst>
      <p:ext uri="{BB962C8B-B14F-4D97-AF65-F5344CB8AC3E}">
        <p14:creationId xmlns:p14="http://schemas.microsoft.com/office/powerpoint/2010/main" val="182540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A82363-1B80-1E47-A7A2-77997B73BAAB}"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60731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DC622-8F1F-684C-9D84-DF765126F7B2}" type="datetime1">
              <a:rPr lang="fr-FR" smtClean="0"/>
              <a:t>26/06/2020</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40651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BF5A9B-5017-7A46-A608-3696E8B4828E}"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8556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032BE4-1400-AF42-86F0-0B236B8284CC}"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9719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8238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66265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05760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FFFAA42-6A0A-424B-B70C-F68839A7CB1E}" type="datetimeFigureOut">
              <a:rPr lang="fr-FR" smtClean="0"/>
              <a:t>26/06/2020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1676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FFAA42-6A0A-424B-B70C-F68839A7CB1E}" type="datetimeFigureOut">
              <a:rPr lang="fr-FR" smtClean="0"/>
              <a:t>26/06/2020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1355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FFFAA42-6A0A-424B-B70C-F68839A7CB1E}" type="datetimeFigureOut">
              <a:rPr lang="fr-FR" smtClean="0"/>
              <a:t>26/06/2020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333469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FFAA42-6A0A-424B-B70C-F68839A7CB1E}" type="datetimeFigureOut">
              <a:rPr lang="fr-FR" smtClean="0"/>
              <a:t>26/06/2020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92808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677B90-B9C5-2F4B-A4C0-2E6500059B04}"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873079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26/06/2020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021170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26/06/2020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5765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03429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687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11426D-49AA-B54A-837A-5B98E49FA207}"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294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7E111C-B04E-A247-ADEA-10A263BDE8DC}" type="datetime1">
              <a:rPr lang="fr-FR" smtClean="0"/>
              <a:t>26/06/2020</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0249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097980-1E88-AF4C-9BE8-3D9D99B37219}" type="datetime1">
              <a:rPr lang="fr-FR" smtClean="0"/>
              <a:t>26/06/2020</a:t>
            </a:fld>
            <a:endParaRPr lang="fr-FR"/>
          </a:p>
        </p:txBody>
      </p:sp>
      <p:sp>
        <p:nvSpPr>
          <p:cNvPr id="8" name="Espace réservé du pied de page 7"/>
          <p:cNvSpPr>
            <a:spLocks noGrp="1"/>
          </p:cNvSpPr>
          <p:nvPr>
            <p:ph type="ftr" sz="quarter" idx="11"/>
          </p:nvPr>
        </p:nvSpPr>
        <p:spPr/>
        <p:txBody>
          <a:bodyPr/>
          <a:lstStyle/>
          <a:p>
            <a:r>
              <a:rPr lang="fr-FR"/>
              <a:t>ee</a:t>
            </a:r>
          </a:p>
        </p:txBody>
      </p:sp>
      <p:sp>
        <p:nvSpPr>
          <p:cNvPr id="9" name="Espace réservé du numéro de diapositive 8"/>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59835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e la date 2"/>
          <p:cNvSpPr>
            <a:spLocks noGrp="1"/>
          </p:cNvSpPr>
          <p:nvPr>
            <p:ph type="dt" sz="half" idx="10"/>
          </p:nvPr>
        </p:nvSpPr>
        <p:spPr/>
        <p:txBody>
          <a:bodyPr/>
          <a:lstStyle/>
          <a:p>
            <a:fld id="{CE1CC0C5-2EB1-9E46-A44B-F9B6EFD0567B}" type="datetime1">
              <a:rPr lang="fr-FR" smtClean="0"/>
              <a:t>26/06/2020</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7991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964F565-7C34-214B-B8AD-DA8A381A0C52}" type="datetime1">
              <a:rPr lang="fr-FR" smtClean="0"/>
              <a:t>26/06/2020</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40165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388F65-8BB7-CF40-B7EB-9BAE9A9B527B}" type="datetime1">
              <a:rPr lang="fr-FR" smtClean="0"/>
              <a:t>26/06/2020</a:t>
            </a:fld>
            <a:endParaRPr lang="fr-FR"/>
          </a:p>
        </p:txBody>
      </p:sp>
      <p:sp>
        <p:nvSpPr>
          <p:cNvPr id="3" name="Espace réservé du pied de page 2"/>
          <p:cNvSpPr>
            <a:spLocks noGrp="1"/>
          </p:cNvSpPr>
          <p:nvPr>
            <p:ph type="ftr" sz="quarter" idx="11"/>
          </p:nvPr>
        </p:nvSpPr>
        <p:spPr/>
        <p:txBody>
          <a:bodyPr/>
          <a:lstStyle/>
          <a:p>
            <a:r>
              <a:rPr lang="fr-FR"/>
              <a:t>ee</a:t>
            </a:r>
          </a:p>
        </p:txBody>
      </p:sp>
      <p:sp>
        <p:nvSpPr>
          <p:cNvPr id="4" name="Espace réservé du numéro de diapositive 3"/>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0890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5FA4DA-CA4A-8F4F-9A49-4DC005540668}" type="datetime1">
              <a:rPr lang="fr-FR" smtClean="0"/>
              <a:t>26/06/2020</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75482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GAIA_3To/APEL/%20LOGOS/LOGO%20APEL%200714/LOGO%20SIMPLE/LogoSimpleBLANC.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C0C5-2EB1-9E46-A44B-F9B6EFD0567B}" type="datetime1">
              <a:rPr lang="fr-FR" smtClean="0"/>
              <a:t>26/06/2020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38381-93E3-BB47-9751-DACDB8DC3AD3}" type="slidenum">
              <a:rPr lang="fr-FR" smtClean="0"/>
              <a:t>‹N°›</a:t>
            </a:fld>
            <a:endParaRPr lang="fr-FR"/>
          </a:p>
        </p:txBody>
      </p:sp>
      <p:sp>
        <p:nvSpPr>
          <p:cNvPr id="7" name="Rectangle 6"/>
          <p:cNvSpPr/>
          <p:nvPr userDrawn="1"/>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Rectangle 7"/>
          <p:cNvSpPr/>
          <p:nvPr userDrawn="1"/>
        </p:nvSpPr>
        <p:spPr>
          <a:xfrm>
            <a:off x="295094" y="284687"/>
            <a:ext cx="8593592" cy="703683"/>
          </a:xfrm>
          <a:prstGeom prst="rect">
            <a:avLst/>
          </a:prstGeom>
          <a:solidFill>
            <a:srgbClr val="20A69E"/>
          </a:solidFill>
          <a:ln>
            <a:noFill/>
          </a:ln>
          <a:effectLst>
            <a:outerShdw blurRad="50800" dist="38100" dir="5760000" algn="tl" rotWithShape="0">
              <a:schemeClr val="tx1">
                <a:lumMod val="65000"/>
                <a:lumOff val="35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0A69E"/>
              </a:solidFill>
            </a:endParaRPr>
          </a:p>
        </p:txBody>
      </p:sp>
      <p:pic>
        <p:nvPicPr>
          <p:cNvPr id="9" name="Logo+Appellation_blc.png"/>
          <p:cNvPicPr>
            <a:picLocks noChangeAspect="1"/>
          </p:cNvPicPr>
          <p:nvPr userDrawn="1"/>
        </p:nvPicPr>
        <p:blipFill>
          <a:blip r:embed="rId14" r:link="rId15">
            <a:extLst>
              <a:ext uri="{28A0092B-C50C-407E-A947-70E740481C1C}">
                <a14:useLocalDpi xmlns:a14="http://schemas.microsoft.com/office/drawing/2010/main" val="0"/>
              </a:ext>
            </a:extLst>
          </a:blip>
          <a:stretch>
            <a:fillRect/>
          </a:stretch>
        </p:blipFill>
        <p:spPr>
          <a:xfrm>
            <a:off x="8009899" y="320735"/>
            <a:ext cx="866711" cy="643406"/>
          </a:xfrm>
          <a:prstGeom prst="rect">
            <a:avLst/>
          </a:prstGeom>
          <a:solidFill>
            <a:srgbClr val="20A69E"/>
          </a:solidFill>
        </p:spPr>
      </p:pic>
    </p:spTree>
    <p:extLst>
      <p:ext uri="{BB962C8B-B14F-4D97-AF65-F5344CB8AC3E}">
        <p14:creationId xmlns:p14="http://schemas.microsoft.com/office/powerpoint/2010/main" val="380973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28AB-2DBD-254E-8336-16F0133A7A00}" type="slidenum">
              <a:rPr lang="fr-FR" smtClean="0"/>
              <a:t>‹N°›</a:t>
            </a:fld>
            <a:endParaRPr lang="fr-FR"/>
          </a:p>
        </p:txBody>
      </p:sp>
    </p:spTree>
    <p:extLst>
      <p:ext uri="{BB962C8B-B14F-4D97-AF65-F5344CB8AC3E}">
        <p14:creationId xmlns:p14="http://schemas.microsoft.com/office/powerpoint/2010/main" val="302231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Volumes/GAIA_3To/APEL/%20LOGOS/%20NOUVELLE%20CHARTE%202009/Logo+Appellation_blc.png" TargetMode="External"/><Relationship Id="rId5" Type="http://schemas.openxmlformats.org/officeDocument/2006/relationships/image" Target="../media/image3.png"/><Relationship Id="rId4" Type="http://schemas.openxmlformats.org/officeDocument/2006/relationships/image" Target="file://localhost/Volumes/GAIA_3To/APEL/MASQUES%20PPT/2018/Pages.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pW5SSiDqy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0</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Sous-titre 2"/>
          <p:cNvSpPr txBox="1">
            <a:spLocks/>
          </p:cNvSpPr>
          <p:nvPr/>
        </p:nvSpPr>
        <p:spPr>
          <a:xfrm>
            <a:off x="6296897" y="6432045"/>
            <a:ext cx="1625803" cy="4259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fr-FR" sz="1200" dirty="0">
                <a:solidFill>
                  <a:schemeClr val="bg1"/>
                </a:solidFill>
                <a:latin typeface="Martel Sans Black"/>
                <a:cs typeface="Martel Sans Black"/>
              </a:rPr>
              <a:t>www.apel.fr</a:t>
            </a:r>
          </a:p>
        </p:txBody>
      </p:sp>
      <p:sp>
        <p:nvSpPr>
          <p:cNvPr id="15" name="Rectangle 14"/>
          <p:cNvSpPr/>
          <p:nvPr/>
        </p:nvSpPr>
        <p:spPr>
          <a:xfrm>
            <a:off x="404860" y="3186584"/>
            <a:ext cx="7276138" cy="1095149"/>
          </a:xfrm>
          <a:prstGeom prst="rect">
            <a:avLst/>
          </a:prstGeom>
          <a:solidFill>
            <a:srgbClr val="C40B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 y="1620876"/>
            <a:ext cx="6664568" cy="1565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Sous-titre 2"/>
          <p:cNvSpPr>
            <a:spLocks noGrp="1"/>
          </p:cNvSpPr>
          <p:nvPr>
            <p:ph type="subTitle" idx="1"/>
          </p:nvPr>
        </p:nvSpPr>
        <p:spPr>
          <a:xfrm>
            <a:off x="693405" y="3334941"/>
            <a:ext cx="6873519" cy="425955"/>
          </a:xfrm>
        </p:spPr>
        <p:txBody>
          <a:bodyPr>
            <a:noAutofit/>
          </a:bodyPr>
          <a:lstStyle/>
          <a:p>
            <a:pPr algn="l"/>
            <a:r>
              <a:rPr lang="fr-FR" sz="2400" dirty="0">
                <a:solidFill>
                  <a:schemeClr val="bg1"/>
                </a:solidFill>
                <a:latin typeface="Martel Sans Black"/>
                <a:cs typeface="Martel Sans Black"/>
              </a:rPr>
              <a:t>Association de parents d’élèves </a:t>
            </a:r>
          </a:p>
          <a:p>
            <a:pPr algn="l"/>
            <a:r>
              <a:rPr lang="fr-FR" sz="2400" dirty="0">
                <a:solidFill>
                  <a:schemeClr val="bg1"/>
                </a:solidFill>
                <a:latin typeface="Martel Sans Black"/>
                <a:cs typeface="Martel Sans Black"/>
              </a:rPr>
              <a:t>de l’enseignement libre</a:t>
            </a:r>
          </a:p>
        </p:txBody>
      </p:sp>
      <p:pic>
        <p:nvPicPr>
          <p:cNvPr id="18" name="Logo+Appellation_blc.png" descr="/Volumes/GAIA_3To/APEL/ LOGOS/ NOUVELLE CHARTE 2009/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372947" y="3319027"/>
            <a:ext cx="1232758" cy="770086"/>
          </a:xfrm>
          <a:prstGeom prst="rect">
            <a:avLst/>
          </a:prstGeom>
        </p:spPr>
      </p:pic>
      <p:cxnSp>
        <p:nvCxnSpPr>
          <p:cNvPr id="19" name="Connecteur droit 18"/>
          <p:cNvCxnSpPr/>
          <p:nvPr/>
        </p:nvCxnSpPr>
        <p:spPr>
          <a:xfrm>
            <a:off x="6212502" y="3407105"/>
            <a:ext cx="0" cy="62362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itre 1"/>
          <p:cNvSpPr>
            <a:spLocks noGrp="1"/>
          </p:cNvSpPr>
          <p:nvPr>
            <p:ph type="ctrTitle"/>
          </p:nvPr>
        </p:nvSpPr>
        <p:spPr>
          <a:xfrm>
            <a:off x="150300" y="1800555"/>
            <a:ext cx="7772400" cy="1470025"/>
          </a:xfrm>
        </p:spPr>
        <p:txBody>
          <a:bodyPr/>
          <a:lstStyle/>
          <a:p>
            <a:pPr algn="l"/>
            <a:r>
              <a:rPr lang="fr-FR" dirty="0">
                <a:solidFill>
                  <a:srgbClr val="20A69E"/>
                </a:solidFill>
                <a:latin typeface="Martel Sans Black"/>
                <a:cs typeface="Martel Sans Black"/>
              </a:rPr>
              <a:t>Assemblée générale</a:t>
            </a:r>
            <a:br>
              <a:rPr lang="fr-FR" dirty="0">
                <a:solidFill>
                  <a:srgbClr val="20A69E"/>
                </a:solidFill>
                <a:latin typeface="Martel Sans Black"/>
                <a:cs typeface="Martel Sans Black"/>
              </a:rPr>
            </a:br>
            <a:r>
              <a:rPr lang="fr-FR" sz="2400" dirty="0">
                <a:solidFill>
                  <a:srgbClr val="20A69E"/>
                </a:solidFill>
                <a:latin typeface="Martel Sans Black"/>
                <a:cs typeface="Martel Sans Black"/>
              </a:rPr>
              <a:t>10 septembre 2020</a:t>
            </a:r>
            <a:endParaRPr lang="fr-FR" dirty="0">
              <a:solidFill>
                <a:srgbClr val="20A69E"/>
              </a:solidFill>
              <a:latin typeface="Martel Sans Black"/>
              <a:cs typeface="Martel Sans Black"/>
            </a:endParaRPr>
          </a:p>
        </p:txBody>
      </p:sp>
    </p:spTree>
    <p:extLst>
      <p:ext uri="{BB962C8B-B14F-4D97-AF65-F5344CB8AC3E}">
        <p14:creationId xmlns:p14="http://schemas.microsoft.com/office/powerpoint/2010/main" val="84117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292781" y="437573"/>
            <a:ext cx="7874386" cy="423699"/>
          </a:xfrm>
        </p:spPr>
        <p:txBody>
          <a:bodyPr>
            <a:normAutofit fontScale="90000"/>
          </a:bodyPr>
          <a:lstStyle/>
          <a:p>
            <a:pPr algn="l"/>
            <a:r>
              <a:rPr lang="fr-FR" sz="2800" dirty="0">
                <a:solidFill>
                  <a:schemeClr val="bg1"/>
                </a:solidFill>
                <a:latin typeface="Martel Sans Black"/>
                <a:cs typeface="Martel Sans Black"/>
              </a:rPr>
              <a:t>Le service Information et conseil aux familles</a:t>
            </a:r>
          </a:p>
        </p:txBody>
      </p:sp>
      <p:sp>
        <p:nvSpPr>
          <p:cNvPr id="16" name="Sous-titre 2"/>
          <p:cNvSpPr>
            <a:spLocks noGrp="1"/>
          </p:cNvSpPr>
          <p:nvPr>
            <p:ph type="subTitle" idx="1"/>
          </p:nvPr>
        </p:nvSpPr>
        <p:spPr>
          <a:xfrm>
            <a:off x="536331" y="1406332"/>
            <a:ext cx="8150468" cy="4703445"/>
          </a:xfrm>
        </p:spPr>
        <p:txBody>
          <a:bodyPr>
            <a:normAutofit/>
          </a:bodyPr>
          <a:lstStyle/>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Trois domaines d’intervention :</a:t>
            </a:r>
          </a:p>
          <a:p>
            <a:pPr algn="l"/>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orientation</a:t>
            </a:r>
            <a:r>
              <a:rPr lang="fr-FR" sz="2000" dirty="0">
                <a:solidFill>
                  <a:schemeClr val="tx1"/>
                </a:solidFill>
                <a:latin typeface="Helvetica 45 Light"/>
                <a:cs typeface="Helvetica 45 Light"/>
              </a:rPr>
              <a:t> et </a:t>
            </a:r>
            <a:r>
              <a:rPr lang="fr-FR" sz="2000" b="1" dirty="0">
                <a:solidFill>
                  <a:schemeClr val="tx1"/>
                </a:solidFill>
                <a:latin typeface="Helvetica 45 Light"/>
                <a:cs typeface="Helvetica 45 Light"/>
              </a:rPr>
              <a:t>rapprochement entre école et monde professionnel</a:t>
            </a:r>
            <a:r>
              <a:rPr lang="fr-FR" sz="2000" dirty="0">
                <a:solidFill>
                  <a:schemeClr val="tx1"/>
                </a:solidFill>
                <a:latin typeface="Helvetica 45 Light"/>
                <a:cs typeface="Helvetica 45 Light"/>
              </a:rPr>
              <a:t> ;</a:t>
            </a:r>
          </a:p>
          <a:p>
            <a:pPr marL="342900" indent="-342900" algn="l">
              <a:buFontTx/>
              <a:buChar char="-"/>
            </a:pPr>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école inclusive </a:t>
            </a:r>
            <a:r>
              <a:rPr lang="fr-FR" sz="2000" dirty="0">
                <a:solidFill>
                  <a:schemeClr val="tx1"/>
                </a:solidFill>
                <a:latin typeface="Helvetica 45 Light"/>
                <a:cs typeface="Helvetica 45 Light"/>
              </a:rPr>
              <a:t>;</a:t>
            </a:r>
          </a:p>
          <a:p>
            <a:pPr marL="342900" indent="-342900" algn="l">
              <a:buFontTx/>
              <a:buChar char="-"/>
            </a:pPr>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réflexions éducatives</a:t>
            </a:r>
            <a:r>
              <a:rPr lang="fr-FR" sz="2000" dirty="0">
                <a:solidFill>
                  <a:schemeClr val="tx1"/>
                </a:solidFill>
                <a:latin typeface="Helvetica 45 Light"/>
                <a:cs typeface="Helvetica 45 Light"/>
              </a:rPr>
              <a:t>.</a:t>
            </a: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9</a:t>
            </a:fld>
            <a:endParaRPr lang="fr-FR" sz="900" dirty="0"/>
          </a:p>
        </p:txBody>
      </p:sp>
    </p:spTree>
    <p:extLst>
      <p:ext uri="{BB962C8B-B14F-4D97-AF65-F5344CB8AC3E}">
        <p14:creationId xmlns:p14="http://schemas.microsoft.com/office/powerpoint/2010/main" val="332021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La plateforme téléphonique Apel service</a:t>
            </a:r>
          </a:p>
        </p:txBody>
      </p:sp>
      <p:sp>
        <p:nvSpPr>
          <p:cNvPr id="16" name="Sous-titre 2"/>
          <p:cNvSpPr>
            <a:spLocks noGrp="1"/>
          </p:cNvSpPr>
          <p:nvPr>
            <p:ph type="subTitle" idx="1"/>
          </p:nvPr>
        </p:nvSpPr>
        <p:spPr>
          <a:xfrm>
            <a:off x="865917" y="1103973"/>
            <a:ext cx="7405221" cy="5240334"/>
          </a:xfrm>
        </p:spPr>
        <p:txBody>
          <a:bodyPr>
            <a:normAutofit/>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Une </a:t>
            </a:r>
            <a:r>
              <a:rPr lang="fr-FR" sz="2000" b="1" dirty="0">
                <a:solidFill>
                  <a:schemeClr val="tx1"/>
                </a:solidFill>
                <a:latin typeface="Helvetica 45 Light"/>
                <a:cs typeface="Helvetica 45 Light"/>
              </a:rPr>
              <a:t>équipe de professionnels </a:t>
            </a:r>
            <a:r>
              <a:rPr lang="fr-FR" sz="2000" dirty="0">
                <a:solidFill>
                  <a:schemeClr val="tx1"/>
                </a:solidFill>
                <a:latin typeface="Helvetica 45 Light"/>
                <a:cs typeface="Helvetica 45 Light"/>
              </a:rPr>
              <a:t>à votre écoute, pour répondre à </a:t>
            </a:r>
            <a:r>
              <a:rPr lang="fr-FR" sz="2000" b="1" dirty="0">
                <a:solidFill>
                  <a:schemeClr val="tx1"/>
                </a:solidFill>
                <a:latin typeface="Helvetica 45 Light"/>
                <a:cs typeface="Helvetica 45 Light"/>
              </a:rPr>
              <a:t>tous types de questions éducatives</a:t>
            </a:r>
          </a:p>
          <a:p>
            <a:pPr algn="l"/>
            <a:endParaRPr lang="fr-FR" sz="2000" b="1"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Appel </a:t>
            </a:r>
            <a:r>
              <a:rPr lang="fr-FR" sz="2000" b="1" dirty="0">
                <a:solidFill>
                  <a:schemeClr val="tx1"/>
                </a:solidFill>
                <a:latin typeface="Helvetica 45 Light"/>
                <a:cs typeface="Helvetica 45 Light"/>
              </a:rPr>
              <a:t>non surtaxé</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b="1" dirty="0">
                <a:solidFill>
                  <a:schemeClr val="tx1"/>
                </a:solidFill>
                <a:latin typeface="Helvetica 45 Light"/>
                <a:cs typeface="Helvetica 45 Light"/>
              </a:rPr>
              <a:t>Anonymat</a:t>
            </a:r>
            <a:r>
              <a:rPr lang="fr-FR" sz="2000" dirty="0">
                <a:solidFill>
                  <a:schemeClr val="tx1"/>
                </a:solidFill>
                <a:latin typeface="Helvetica 45 Light"/>
                <a:cs typeface="Helvetica 45 Light"/>
              </a:rPr>
              <a:t> et </a:t>
            </a:r>
            <a:r>
              <a:rPr lang="fr-FR" sz="2000" b="1" dirty="0">
                <a:solidFill>
                  <a:schemeClr val="tx1"/>
                </a:solidFill>
                <a:latin typeface="Helvetica 45 Light"/>
                <a:cs typeface="Helvetica 45 Light"/>
              </a:rPr>
              <a:t>confidentialité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10</a:t>
            </a:fld>
            <a:endParaRPr lang="fr-FR" sz="900" dirty="0"/>
          </a:p>
        </p:txBody>
      </p:sp>
      <p:pic>
        <p:nvPicPr>
          <p:cNvPr id="3" name="Image 2">
            <a:extLst>
              <a:ext uri="{FF2B5EF4-FFF2-40B4-BE49-F238E27FC236}">
                <a16:creationId xmlns:a16="http://schemas.microsoft.com/office/drawing/2014/main" id="{6B756A06-4B16-E94D-BA51-04E1C9FCF666}"/>
              </a:ext>
            </a:extLst>
          </p:cNvPr>
          <p:cNvPicPr>
            <a:picLocks noChangeAspect="1"/>
          </p:cNvPicPr>
          <p:nvPr/>
        </p:nvPicPr>
        <p:blipFill>
          <a:blip r:embed="rId3"/>
          <a:stretch>
            <a:fillRect/>
          </a:stretch>
        </p:blipFill>
        <p:spPr>
          <a:xfrm>
            <a:off x="2699779" y="2448624"/>
            <a:ext cx="3733800" cy="2362200"/>
          </a:xfrm>
          <a:prstGeom prst="rect">
            <a:avLst/>
          </a:prstGeom>
        </p:spPr>
      </p:pic>
    </p:spTree>
    <p:extLst>
      <p:ext uri="{BB962C8B-B14F-4D97-AF65-F5344CB8AC3E}">
        <p14:creationId xmlns:p14="http://schemas.microsoft.com/office/powerpoint/2010/main" val="19752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 site </a:t>
            </a:r>
            <a:r>
              <a:rPr lang="fr-FR" sz="2800" dirty="0" err="1">
                <a:solidFill>
                  <a:schemeClr val="bg1"/>
                </a:solidFill>
                <a:latin typeface="Martel Sans Black"/>
                <a:cs typeface="Martel Sans Black"/>
              </a:rPr>
              <a:t>www.apel.fr</a:t>
            </a:r>
            <a:endParaRPr lang="fr-FR" sz="2800" dirty="0">
              <a:solidFill>
                <a:schemeClr val="bg1"/>
              </a:solidFill>
              <a:latin typeface="Martel Sans Black"/>
              <a:cs typeface="Martel Sans Black"/>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11</a:t>
            </a:fld>
            <a:endParaRPr lang="fr-FR" sz="900" dirty="0"/>
          </a:p>
        </p:txBody>
      </p:sp>
      <p:pic>
        <p:nvPicPr>
          <p:cNvPr id="5" name="Image 4">
            <a:extLst>
              <a:ext uri="{FF2B5EF4-FFF2-40B4-BE49-F238E27FC236}">
                <a16:creationId xmlns:a16="http://schemas.microsoft.com/office/drawing/2014/main" id="{3898DDB7-3F3F-DD47-A48A-535D74FE4CC4}"/>
              </a:ext>
            </a:extLst>
          </p:cNvPr>
          <p:cNvPicPr>
            <a:picLocks noChangeAspect="1"/>
          </p:cNvPicPr>
          <p:nvPr/>
        </p:nvPicPr>
        <p:blipFill>
          <a:blip r:embed="rId3"/>
          <a:stretch>
            <a:fillRect/>
          </a:stretch>
        </p:blipFill>
        <p:spPr>
          <a:xfrm>
            <a:off x="2120969" y="1027313"/>
            <a:ext cx="4935274" cy="5508171"/>
          </a:xfrm>
          <a:prstGeom prst="rect">
            <a:avLst/>
          </a:prstGeom>
        </p:spPr>
      </p:pic>
    </p:spTree>
    <p:extLst>
      <p:ext uri="{BB962C8B-B14F-4D97-AF65-F5344CB8AC3E}">
        <p14:creationId xmlns:p14="http://schemas.microsoft.com/office/powerpoint/2010/main" val="40664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Les Rencontres parents-école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12</a:t>
            </a:fld>
            <a:endParaRPr lang="fr-FR" sz="900" dirty="0"/>
          </a:p>
        </p:txBody>
      </p:sp>
      <p:pic>
        <p:nvPicPr>
          <p:cNvPr id="3" name="Image 2">
            <a:extLst>
              <a:ext uri="{FF2B5EF4-FFF2-40B4-BE49-F238E27FC236}">
                <a16:creationId xmlns:a16="http://schemas.microsoft.com/office/drawing/2014/main" id="{4761AB62-1A26-CB4B-9519-7AE18A679780}"/>
              </a:ext>
            </a:extLst>
          </p:cNvPr>
          <p:cNvPicPr>
            <a:picLocks noChangeAspect="1"/>
          </p:cNvPicPr>
          <p:nvPr/>
        </p:nvPicPr>
        <p:blipFill>
          <a:blip r:embed="rId3"/>
          <a:stretch>
            <a:fillRect/>
          </a:stretch>
        </p:blipFill>
        <p:spPr>
          <a:xfrm>
            <a:off x="3200104" y="1196289"/>
            <a:ext cx="2637698" cy="5281830"/>
          </a:xfrm>
          <a:prstGeom prst="rect">
            <a:avLst/>
          </a:prstGeom>
        </p:spPr>
      </p:pic>
    </p:spTree>
    <p:extLst>
      <p:ext uri="{BB962C8B-B14F-4D97-AF65-F5344CB8AC3E}">
        <p14:creationId xmlns:p14="http://schemas.microsoft.com/office/powerpoint/2010/main" val="325819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58400" y="415267"/>
            <a:ext cx="7592419" cy="423699"/>
          </a:xfrm>
        </p:spPr>
        <p:txBody>
          <a:bodyPr>
            <a:noAutofit/>
          </a:bodyPr>
          <a:lstStyle/>
          <a:p>
            <a:pPr algn="l"/>
            <a:r>
              <a:rPr lang="fr-FR" sz="2800" dirty="0">
                <a:solidFill>
                  <a:schemeClr val="bg1"/>
                </a:solidFill>
                <a:latin typeface="Martel Sans Black"/>
                <a:cs typeface="Martel Sans Black"/>
              </a:rPr>
              <a:t>Le réseau d’animation pastorale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13</a:t>
            </a:fld>
            <a:endParaRPr lang="fr-FR" sz="900" dirty="0"/>
          </a:p>
        </p:txBody>
      </p:sp>
      <p:pic>
        <p:nvPicPr>
          <p:cNvPr id="3" name="Image 2">
            <a:extLst>
              <a:ext uri="{FF2B5EF4-FFF2-40B4-BE49-F238E27FC236}">
                <a16:creationId xmlns:a16="http://schemas.microsoft.com/office/drawing/2014/main" id="{C9DC8BB7-8D69-1C48-BD40-986B2FD35429}"/>
              </a:ext>
            </a:extLst>
          </p:cNvPr>
          <p:cNvPicPr>
            <a:picLocks noChangeAspect="1"/>
          </p:cNvPicPr>
          <p:nvPr/>
        </p:nvPicPr>
        <p:blipFill>
          <a:blip r:embed="rId3"/>
          <a:stretch>
            <a:fillRect/>
          </a:stretch>
        </p:blipFill>
        <p:spPr>
          <a:xfrm>
            <a:off x="2714853" y="1148887"/>
            <a:ext cx="3752854" cy="5329232"/>
          </a:xfrm>
          <a:prstGeom prst="rect">
            <a:avLst/>
          </a:prstGeom>
        </p:spPr>
      </p:pic>
    </p:spTree>
    <p:extLst>
      <p:ext uri="{BB962C8B-B14F-4D97-AF65-F5344CB8AC3E}">
        <p14:creationId xmlns:p14="http://schemas.microsoft.com/office/powerpoint/2010/main" val="11697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14</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La cotisation à l’Apel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14</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374633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La cotisation à l’Apel</a:t>
            </a:r>
          </a:p>
        </p:txBody>
      </p:sp>
      <p:sp>
        <p:nvSpPr>
          <p:cNvPr id="16" name="Sous-titre 2"/>
          <p:cNvSpPr>
            <a:spLocks noGrp="1"/>
          </p:cNvSpPr>
          <p:nvPr>
            <p:ph type="subTitle" idx="1"/>
          </p:nvPr>
        </p:nvSpPr>
        <p:spPr>
          <a:xfrm>
            <a:off x="687350" y="2035628"/>
            <a:ext cx="7583788" cy="3679372"/>
          </a:xfrm>
        </p:spPr>
        <p:txBody>
          <a:bodyPr>
            <a:normAutofit/>
          </a:bodyPr>
          <a:lstStyle/>
          <a:p>
            <a:pPr marL="342900" indent="-342900" algn="l">
              <a:buFont typeface="Arial" panose="020B0604020202020204" pitchFamily="34" charset="0"/>
              <a:buChar char="•"/>
            </a:pPr>
            <a:r>
              <a:rPr lang="fr-FR" sz="2800" b="1" dirty="0">
                <a:solidFill>
                  <a:schemeClr val="tx1"/>
                </a:solidFill>
                <a:latin typeface="Helvetica 45 Light"/>
                <a:cs typeface="Helvetica 45 Light"/>
              </a:rPr>
              <a:t>une</a:t>
            </a:r>
            <a:r>
              <a:rPr lang="fr-FR" sz="2800" dirty="0">
                <a:solidFill>
                  <a:schemeClr val="tx1"/>
                </a:solidFill>
                <a:latin typeface="Helvetica 45 Light"/>
                <a:cs typeface="Helvetica 45 Light"/>
              </a:rPr>
              <a:t> et </a:t>
            </a:r>
            <a:r>
              <a:rPr lang="fr-FR" sz="2800" b="1" dirty="0">
                <a:solidFill>
                  <a:schemeClr val="tx1"/>
                </a:solidFill>
                <a:latin typeface="Helvetica 45 Light"/>
                <a:cs typeface="Helvetica 45 Light"/>
              </a:rPr>
              <a:t>indivisible</a:t>
            </a:r>
            <a:r>
              <a:rPr lang="fr-FR" sz="2800" dirty="0">
                <a:solidFill>
                  <a:schemeClr val="tx1"/>
                </a:solidFill>
                <a:latin typeface="Helvetica 45 Light"/>
                <a:cs typeface="Helvetica 45 Light"/>
              </a:rPr>
              <a:t> </a:t>
            </a:r>
          </a:p>
          <a:p>
            <a:pPr marL="342900" indent="-342900" algn="l">
              <a:buFont typeface="Arial" panose="020B0604020202020204" pitchFamily="34" charset="0"/>
              <a:buChar char="•"/>
            </a:pPr>
            <a:endParaRPr lang="fr-FR" sz="28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800" dirty="0">
              <a:solidFill>
                <a:schemeClr val="tx1"/>
              </a:solidFill>
              <a:latin typeface="Helvetica 45 Light"/>
              <a:cs typeface="Helvetica 45 Light"/>
            </a:endParaRPr>
          </a:p>
          <a:p>
            <a:pPr marL="342900" indent="-342900" algn="l">
              <a:buFont typeface="Arial" panose="020B0604020202020204" pitchFamily="34" charset="0"/>
              <a:buChar char="•"/>
            </a:pPr>
            <a:r>
              <a:rPr lang="fr-FR" sz="2800" b="1" dirty="0">
                <a:solidFill>
                  <a:schemeClr val="tx1"/>
                </a:solidFill>
                <a:latin typeface="Helvetica 45 Light"/>
                <a:cs typeface="Helvetica 45 Light"/>
              </a:rPr>
              <a:t>portée sur la facture de scolarité</a:t>
            </a:r>
            <a:r>
              <a:rPr lang="fr-FR" sz="2800" dirty="0">
                <a:solidFill>
                  <a:schemeClr val="tx1"/>
                </a:solidFill>
                <a:latin typeface="Helvetica 45 Light"/>
                <a:cs typeface="Helvetica 45 Light"/>
              </a:rPr>
              <a:t> et réglée en une fois</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15</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0774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La cotisation finance…</a:t>
            </a:r>
          </a:p>
        </p:txBody>
      </p:sp>
      <p:sp>
        <p:nvSpPr>
          <p:cNvPr id="16" name="Sous-titre 2"/>
          <p:cNvSpPr>
            <a:spLocks noGrp="1"/>
          </p:cNvSpPr>
          <p:nvPr>
            <p:ph type="subTitle" idx="1"/>
          </p:nvPr>
        </p:nvSpPr>
        <p:spPr>
          <a:xfrm>
            <a:off x="865620" y="1426683"/>
            <a:ext cx="7583788" cy="4703445"/>
          </a:xfrm>
        </p:spPr>
        <p:txBody>
          <a:bodyPr>
            <a:normAutofit/>
          </a:bodyPr>
          <a:lstStyle/>
          <a:p>
            <a:pPr marL="342900" indent="-342900" algn="l">
              <a:buFont typeface="Arial" panose="020B0604020202020204" pitchFamily="34" charset="0"/>
              <a:buChar char="•"/>
            </a:pPr>
            <a:r>
              <a:rPr lang="fr-FR" sz="2400" dirty="0">
                <a:solidFill>
                  <a:schemeClr val="tx1"/>
                </a:solidFill>
                <a:latin typeface="Helvetica 45 Light"/>
                <a:cs typeface="Helvetica 45 Light"/>
              </a:rPr>
              <a:t>Les </a:t>
            </a:r>
            <a:r>
              <a:rPr lang="fr-FR" sz="2400" b="1" dirty="0">
                <a:solidFill>
                  <a:schemeClr val="tx1"/>
                </a:solidFill>
                <a:latin typeface="Helvetica 45 Light"/>
                <a:cs typeface="Helvetica 45 Light"/>
              </a:rPr>
              <a:t>actions menées par l’Apel aux différents échelons du mouvement :</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établissement</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département</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académie</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national</a:t>
            </a:r>
          </a:p>
          <a:p>
            <a:pPr algn="l"/>
            <a:endParaRPr lang="fr-FR" sz="2400" dirty="0">
              <a:solidFill>
                <a:schemeClr val="tx1"/>
              </a:solidFill>
              <a:latin typeface="Helvetica 45 Light"/>
              <a:cs typeface="Helvetica 45 Light"/>
            </a:endParaRPr>
          </a:p>
          <a:p>
            <a:pPr algn="l"/>
            <a:endParaRPr lang="fr-FR" sz="2400" dirty="0">
              <a:solidFill>
                <a:schemeClr val="tx1"/>
              </a:solidFill>
              <a:latin typeface="Helvetica 45 Light"/>
              <a:cs typeface="Helvetica 45 Light"/>
            </a:endParaRPr>
          </a:p>
          <a:p>
            <a:pPr marL="342900" indent="-342900" algn="l">
              <a:buFont typeface="Arial" panose="020B0604020202020204" pitchFamily="34" charset="0"/>
              <a:buChar char="•"/>
            </a:pPr>
            <a:r>
              <a:rPr lang="fr-FR" sz="2400" dirty="0">
                <a:solidFill>
                  <a:schemeClr val="tx1"/>
                </a:solidFill>
                <a:latin typeface="Helvetica 45 Light"/>
                <a:cs typeface="Helvetica 45 Light"/>
              </a:rPr>
              <a:t>Les </a:t>
            </a:r>
            <a:r>
              <a:rPr lang="fr-FR" sz="2400" b="1" dirty="0">
                <a:solidFill>
                  <a:schemeClr val="tx1"/>
                </a:solidFill>
                <a:latin typeface="Helvetica 45 Light"/>
                <a:cs typeface="Helvetica 45 Light"/>
              </a:rPr>
              <a:t>services offerts à l’ensemble des parents</a:t>
            </a:r>
            <a:endParaRPr lang="fr-FR" sz="24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16</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337939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17</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Votre Apel d’établissement</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17</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262767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55158"/>
            <a:ext cx="7303448" cy="423699"/>
          </a:xfrm>
        </p:spPr>
        <p:txBody>
          <a:bodyPr>
            <a:normAutofit fontScale="90000"/>
          </a:bodyPr>
          <a:lstStyle/>
          <a:p>
            <a:pPr algn="l"/>
            <a:r>
              <a:rPr lang="fr-FR" sz="2800" dirty="0">
                <a:solidFill>
                  <a:schemeClr val="bg1"/>
                </a:solidFill>
                <a:latin typeface="Martel Sans Black"/>
                <a:cs typeface="Martel Sans Black"/>
              </a:rPr>
              <a:t>Présentation de l’équipe</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i="1" dirty="0">
                <a:solidFill>
                  <a:schemeClr val="tx1"/>
                </a:solidFill>
                <a:latin typeface="Helvetica 45 Light"/>
                <a:cs typeface="Helvetica 45 Light"/>
              </a:rPr>
              <a:t>Mettez ici un trombinoscope des membres de l’équipe, en les présentant par fonction.</a:t>
            </a: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r>
              <a:rPr lang="fr-FR" sz="2000" b="1" dirty="0">
                <a:solidFill>
                  <a:schemeClr val="tx1"/>
                </a:solidFill>
                <a:latin typeface="Helvetica 45 Light"/>
                <a:cs typeface="Helvetica 45 Light"/>
              </a:rPr>
              <a:t>… tous sont bénévoles (= non rémunérés) ! </a:t>
            </a:r>
          </a:p>
          <a:p>
            <a:pPr algn="l"/>
            <a:endParaRPr lang="fr-FR" sz="2000" i="1"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18</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14323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Déroulement de l’assemblée générale</a:t>
            </a:r>
          </a:p>
        </p:txBody>
      </p:sp>
      <p:sp>
        <p:nvSpPr>
          <p:cNvPr id="16" name="Sous-titre 2"/>
          <p:cNvSpPr>
            <a:spLocks noGrp="1"/>
          </p:cNvSpPr>
          <p:nvPr>
            <p:ph type="subTitle" idx="1"/>
          </p:nvPr>
        </p:nvSpPr>
        <p:spPr>
          <a:xfrm>
            <a:off x="858661" y="1678890"/>
            <a:ext cx="7405221" cy="4703445"/>
          </a:xfrm>
        </p:spPr>
        <p:txBody>
          <a:bodyPr>
            <a:normAutofit/>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a:t>
            </a:fld>
            <a:endParaRPr lang="fr-FR" sz="900" dirty="0"/>
          </a:p>
        </p:txBody>
      </p:sp>
      <p:sp>
        <p:nvSpPr>
          <p:cNvPr id="2" name="ZoneTexte 1">
            <a:extLst>
              <a:ext uri="{FF2B5EF4-FFF2-40B4-BE49-F238E27FC236}">
                <a16:creationId xmlns:a16="http://schemas.microsoft.com/office/drawing/2014/main" id="{6138B74A-C51C-4F48-97E4-BB1726688B6A}"/>
              </a:ext>
            </a:extLst>
          </p:cNvPr>
          <p:cNvSpPr txBox="1"/>
          <p:nvPr/>
        </p:nvSpPr>
        <p:spPr>
          <a:xfrm>
            <a:off x="665178" y="1896093"/>
            <a:ext cx="7605960" cy="4801314"/>
          </a:xfrm>
          <a:prstGeom prst="rect">
            <a:avLst/>
          </a:prstGeom>
          <a:noFill/>
        </p:spPr>
        <p:txBody>
          <a:bodyPr wrap="square" rtlCol="0">
            <a:spAutoFit/>
          </a:bodyPr>
          <a:lstStyle/>
          <a:p>
            <a:pPr marL="285750" indent="-285750">
              <a:buFontTx/>
              <a:buChar char="-"/>
            </a:pPr>
            <a:r>
              <a:rPr lang="fr-FR" dirty="0">
                <a:latin typeface="Helvetica" pitchFamily="2" charset="0"/>
              </a:rPr>
              <a:t>Mot d’accueil du président de l’Apel</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Mot du chef d’établissement</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Présentation de l’Apel</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AG ordinaire</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Buffet</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Rencontre parents-école sur les écrans</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Etc.</a:t>
            </a:r>
          </a:p>
          <a:p>
            <a:pPr marL="285750" indent="-285750">
              <a:buFontTx/>
              <a:buChar char="-"/>
            </a:pPr>
            <a:endParaRPr lang="fr-FR" dirty="0">
              <a:latin typeface="Helvetica" pitchFamily="2" charset="0"/>
            </a:endParaRPr>
          </a:p>
          <a:p>
            <a:pPr marL="285750" indent="-285750">
              <a:buFontTx/>
              <a:buChar char="-"/>
            </a:pPr>
            <a:endParaRPr lang="fr-FR" dirty="0">
              <a:latin typeface="Helvetica" pitchFamily="2" charset="0"/>
            </a:endParaRPr>
          </a:p>
          <a:p>
            <a:endParaRPr lang="fr-FR" dirty="0"/>
          </a:p>
          <a:p>
            <a:endParaRPr lang="fr-FR" dirty="0"/>
          </a:p>
        </p:txBody>
      </p:sp>
    </p:spTree>
    <p:extLst>
      <p:ext uri="{BB962C8B-B14F-4D97-AF65-F5344CB8AC3E}">
        <p14:creationId xmlns:p14="http://schemas.microsoft.com/office/powerpoint/2010/main" val="341940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55158"/>
            <a:ext cx="7303448" cy="423699"/>
          </a:xfrm>
        </p:spPr>
        <p:txBody>
          <a:bodyPr>
            <a:normAutofit fontScale="90000"/>
          </a:bodyPr>
          <a:lstStyle/>
          <a:p>
            <a:pPr algn="l"/>
            <a:r>
              <a:rPr lang="fr-FR" sz="2800" dirty="0">
                <a:solidFill>
                  <a:schemeClr val="bg1"/>
                </a:solidFill>
                <a:latin typeface="Martel Sans Black"/>
                <a:cs typeface="Martel Sans Black"/>
              </a:rPr>
              <a:t>Organisation du travail de l’équipe</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i="1" dirty="0">
                <a:solidFill>
                  <a:schemeClr val="tx1"/>
                </a:solidFill>
                <a:latin typeface="Helvetica 45 Light"/>
                <a:cs typeface="Helvetica 45 Light"/>
              </a:rPr>
              <a:t>Personnalisez en fonction de votre organisation </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cantine ;</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fête de l’école ;</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parents correspondants (suivi et formation des PC);</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réflexions éducatives (organisation de RPE, Conférences, etc.) ;</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Etc.</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19</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146854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55158"/>
            <a:ext cx="7303448" cy="423699"/>
          </a:xfrm>
        </p:spPr>
        <p:txBody>
          <a:bodyPr>
            <a:normAutofit fontScale="90000"/>
          </a:bodyPr>
          <a:lstStyle/>
          <a:p>
            <a:pPr algn="l"/>
            <a:r>
              <a:rPr lang="fr-FR" sz="2800" dirty="0">
                <a:solidFill>
                  <a:schemeClr val="bg1"/>
                </a:solidFill>
                <a:latin typeface="Martel Sans Black"/>
                <a:cs typeface="Martel Sans Black"/>
              </a:rPr>
              <a:t>Bénévole Apel : pourquoi pas vous ?</a:t>
            </a:r>
          </a:p>
        </p:txBody>
      </p:sp>
      <p:sp>
        <p:nvSpPr>
          <p:cNvPr id="16" name="Sous-titre 2"/>
          <p:cNvSpPr>
            <a:spLocks noGrp="1"/>
          </p:cNvSpPr>
          <p:nvPr>
            <p:ph type="subTitle" idx="1"/>
          </p:nvPr>
        </p:nvSpPr>
        <p:spPr>
          <a:xfrm>
            <a:off x="858661" y="1406332"/>
            <a:ext cx="7405221" cy="4703445"/>
          </a:xfrm>
        </p:spPr>
        <p:txBody>
          <a:bodyPr>
            <a:normAutofit/>
          </a:bodyPr>
          <a:lstStyle/>
          <a:p>
            <a:endParaRPr lang="fr-FR" sz="2000" dirty="0">
              <a:solidFill>
                <a:schemeClr val="tx1"/>
              </a:solidFill>
              <a:latin typeface="Helvetica 45 Light"/>
              <a:cs typeface="Helvetica 45 Light"/>
            </a:endParaRPr>
          </a:p>
          <a:p>
            <a:r>
              <a:rPr lang="fr-FR" b="1" dirty="0">
                <a:solidFill>
                  <a:schemeClr val="tx1"/>
                </a:solidFill>
                <a:latin typeface="Helvetica 45 Light"/>
                <a:cs typeface="Helvetica 45 Light"/>
              </a:rPr>
              <a:t>Merci à tous les bénévoles, </a:t>
            </a:r>
          </a:p>
          <a:p>
            <a:r>
              <a:rPr lang="fr-FR" sz="2000" dirty="0">
                <a:solidFill>
                  <a:schemeClr val="tx1"/>
                </a:solidFill>
                <a:latin typeface="Helvetica 45 Light"/>
                <a:cs typeface="Helvetica 45 Light"/>
              </a:rPr>
              <a:t>qu’ils soient membres du CA </a:t>
            </a:r>
            <a:br>
              <a:rPr lang="fr-FR" sz="2000" dirty="0">
                <a:solidFill>
                  <a:schemeClr val="tx1"/>
                </a:solidFill>
                <a:latin typeface="Helvetica 45 Light"/>
                <a:cs typeface="Helvetica 45 Light"/>
              </a:rPr>
            </a:br>
            <a:r>
              <a:rPr lang="fr-FR" sz="2000" dirty="0">
                <a:solidFill>
                  <a:schemeClr val="tx1"/>
                </a:solidFill>
                <a:latin typeface="Helvetica 45 Light"/>
                <a:cs typeface="Helvetica 45 Light"/>
              </a:rPr>
              <a:t>ou qu’ils nous aident ponctuellement !</a:t>
            </a:r>
            <a:endParaRPr lang="fr-FR" b="1"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r>
              <a:rPr lang="fr-FR" sz="2000" dirty="0">
                <a:solidFill>
                  <a:schemeClr val="tx1"/>
                </a:solidFill>
                <a:latin typeface="Helvetica 45 Light"/>
                <a:cs typeface="Helvetica 45 Light"/>
              </a:rPr>
              <a:t>Vous souhaitez vous associer à nos actions ?</a:t>
            </a:r>
          </a:p>
          <a:p>
            <a:r>
              <a:rPr lang="fr-FR" sz="2800" b="1" dirty="0">
                <a:solidFill>
                  <a:schemeClr val="tx1"/>
                </a:solidFill>
                <a:latin typeface="Helvetica 45 Light"/>
                <a:cs typeface="Helvetica 45 Light"/>
              </a:rPr>
              <a:t>N’hésitez pas à nous rejoindre !</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20</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574143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21</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Assemblée générale ordinaire</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21</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46860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d’activité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22</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9" name="Image 8">
            <a:extLst>
              <a:ext uri="{FF2B5EF4-FFF2-40B4-BE49-F238E27FC236}">
                <a16:creationId xmlns:a16="http://schemas.microsoft.com/office/drawing/2014/main" id="{29AFD17A-C2CA-A844-8E58-D86746897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686" y="4464533"/>
            <a:ext cx="2045594" cy="1534196"/>
          </a:xfrm>
          <a:prstGeom prst="rect">
            <a:avLst/>
          </a:prstGeom>
        </p:spPr>
      </p:pic>
      <p:pic>
        <p:nvPicPr>
          <p:cNvPr id="10" name="Image 9">
            <a:extLst>
              <a:ext uri="{FF2B5EF4-FFF2-40B4-BE49-F238E27FC236}">
                <a16:creationId xmlns:a16="http://schemas.microsoft.com/office/drawing/2014/main" id="{9EF76C10-9A87-174C-A4C3-921DC353C729}"/>
              </a:ext>
            </a:extLst>
          </p:cNvPr>
          <p:cNvPicPr>
            <a:picLocks noChangeAspect="1"/>
          </p:cNvPicPr>
          <p:nvPr/>
        </p:nvPicPr>
        <p:blipFill rotWithShape="1">
          <a:blip r:embed="rId4"/>
          <a:srcRect l="36114" t="20577" r="19317" b="31383"/>
          <a:stretch/>
        </p:blipFill>
        <p:spPr>
          <a:xfrm>
            <a:off x="4572000" y="1471640"/>
            <a:ext cx="3783348" cy="2718687"/>
          </a:xfrm>
          <a:prstGeom prst="rect">
            <a:avLst/>
          </a:prstGeom>
        </p:spPr>
      </p:pic>
      <p:pic>
        <p:nvPicPr>
          <p:cNvPr id="11" name="Image 10">
            <a:extLst>
              <a:ext uri="{FF2B5EF4-FFF2-40B4-BE49-F238E27FC236}">
                <a16:creationId xmlns:a16="http://schemas.microsoft.com/office/drawing/2014/main" id="{077D4A07-D6D5-1443-B50B-4E0E7D15DEB6}"/>
              </a:ext>
            </a:extLst>
          </p:cNvPr>
          <p:cNvPicPr>
            <a:picLocks noChangeAspect="1"/>
          </p:cNvPicPr>
          <p:nvPr/>
        </p:nvPicPr>
        <p:blipFill rotWithShape="1">
          <a:blip r:embed="rId5"/>
          <a:srcRect l="22079" t="24272" r="48731" b="15369"/>
          <a:stretch/>
        </p:blipFill>
        <p:spPr>
          <a:xfrm>
            <a:off x="697896" y="1471641"/>
            <a:ext cx="2228830" cy="3072479"/>
          </a:xfrm>
          <a:prstGeom prst="rect">
            <a:avLst/>
          </a:prstGeom>
        </p:spPr>
      </p:pic>
      <p:pic>
        <p:nvPicPr>
          <p:cNvPr id="12" name="Image 11">
            <a:extLst>
              <a:ext uri="{FF2B5EF4-FFF2-40B4-BE49-F238E27FC236}">
                <a16:creationId xmlns:a16="http://schemas.microsoft.com/office/drawing/2014/main" id="{5BEF581C-C63D-FB4F-B7A1-B7DF75A6E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968" y="3982893"/>
            <a:ext cx="2592052" cy="1944039"/>
          </a:xfrm>
          <a:prstGeom prst="rect">
            <a:avLst/>
          </a:prstGeom>
        </p:spPr>
      </p:pic>
      <p:pic>
        <p:nvPicPr>
          <p:cNvPr id="13" name="Image 12">
            <a:extLst>
              <a:ext uri="{FF2B5EF4-FFF2-40B4-BE49-F238E27FC236}">
                <a16:creationId xmlns:a16="http://schemas.microsoft.com/office/drawing/2014/main" id="{587DF835-A984-9E46-9CDA-F7009C3D51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2799" y="1240964"/>
            <a:ext cx="2009775" cy="2571750"/>
          </a:xfrm>
          <a:prstGeom prst="rect">
            <a:avLst/>
          </a:prstGeom>
        </p:spPr>
      </p:pic>
      <p:pic>
        <p:nvPicPr>
          <p:cNvPr id="14" name="Image 13">
            <a:extLst>
              <a:ext uri="{FF2B5EF4-FFF2-40B4-BE49-F238E27FC236}">
                <a16:creationId xmlns:a16="http://schemas.microsoft.com/office/drawing/2014/main" id="{662AE8A8-9B99-9749-A9C9-56225A1B6368}"/>
              </a:ext>
            </a:extLst>
          </p:cNvPr>
          <p:cNvPicPr>
            <a:picLocks noChangeAspect="1"/>
          </p:cNvPicPr>
          <p:nvPr/>
        </p:nvPicPr>
        <p:blipFill rotWithShape="1">
          <a:blip r:embed="rId8">
            <a:extLst>
              <a:ext uri="{28A0092B-C50C-407E-A947-70E740481C1C}">
                <a14:useLocalDpi xmlns:a14="http://schemas.microsoft.com/office/drawing/2010/main" val="0"/>
              </a:ext>
            </a:extLst>
          </a:blip>
          <a:srcRect l="32000" r="32240"/>
          <a:stretch/>
        </p:blipFill>
        <p:spPr>
          <a:xfrm>
            <a:off x="6682946" y="3352509"/>
            <a:ext cx="1362456" cy="2857500"/>
          </a:xfrm>
          <a:prstGeom prst="rect">
            <a:avLst/>
          </a:prstGeom>
        </p:spPr>
      </p:pic>
    </p:spTree>
    <p:extLst>
      <p:ext uri="{BB962C8B-B14F-4D97-AF65-F5344CB8AC3E}">
        <p14:creationId xmlns:p14="http://schemas.microsoft.com/office/powerpoint/2010/main" val="254883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d’activité</a:t>
            </a:r>
          </a:p>
        </p:txBody>
      </p:sp>
      <p:sp>
        <p:nvSpPr>
          <p:cNvPr id="16" name="Sous-titre 2"/>
          <p:cNvSpPr>
            <a:spLocks noGrp="1"/>
          </p:cNvSpPr>
          <p:nvPr>
            <p:ph type="subTitle" idx="1"/>
          </p:nvPr>
        </p:nvSpPr>
        <p:spPr>
          <a:xfrm>
            <a:off x="694592" y="1230924"/>
            <a:ext cx="7746023" cy="4998808"/>
          </a:xfrm>
        </p:spPr>
        <p:txBody>
          <a:bodyPr>
            <a:normAutofit/>
          </a:bodyPr>
          <a:lstStyle/>
          <a:p>
            <a:pPr algn="l"/>
            <a:r>
              <a:rPr lang="fr-FR" sz="2000" i="1" dirty="0">
                <a:solidFill>
                  <a:schemeClr val="tx1"/>
                </a:solidFill>
                <a:latin typeface="Helvetica 45 Light"/>
                <a:cs typeface="Helvetica 45 Light"/>
              </a:rPr>
              <a:t>Listez ici de façon exhaustive les actions menées pendant l’année</a:t>
            </a:r>
          </a:p>
          <a:p>
            <a:pPr algn="l"/>
            <a:endParaRPr lang="fr-FR" sz="2000" i="1"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23</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60204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d’activité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24</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16" name="Image 15">
            <a:extLst>
              <a:ext uri="{FF2B5EF4-FFF2-40B4-BE49-F238E27FC236}">
                <a16:creationId xmlns:a16="http://schemas.microsoft.com/office/drawing/2014/main" id="{C921383B-762E-FE48-B9B7-61E27353287A}"/>
              </a:ext>
            </a:extLst>
          </p:cNvPr>
          <p:cNvPicPr>
            <a:picLocks noChangeAspect="1"/>
          </p:cNvPicPr>
          <p:nvPr/>
        </p:nvPicPr>
        <p:blipFill rotWithShape="1">
          <a:blip r:embed="rId3"/>
          <a:srcRect l="22079" t="24272" r="48731" b="15369"/>
          <a:stretch/>
        </p:blipFill>
        <p:spPr>
          <a:xfrm>
            <a:off x="451008" y="1245553"/>
            <a:ext cx="1744605" cy="2404967"/>
          </a:xfrm>
          <a:prstGeom prst="rect">
            <a:avLst/>
          </a:prstGeom>
        </p:spPr>
      </p:pic>
      <p:sp>
        <p:nvSpPr>
          <p:cNvPr id="2" name="Rectangle 1">
            <a:extLst>
              <a:ext uri="{FF2B5EF4-FFF2-40B4-BE49-F238E27FC236}">
                <a16:creationId xmlns:a16="http://schemas.microsoft.com/office/drawing/2014/main" id="{04E3FD66-9A7C-004A-85A3-42A40739C3E9}"/>
              </a:ext>
            </a:extLst>
          </p:cNvPr>
          <p:cNvSpPr/>
          <p:nvPr/>
        </p:nvSpPr>
        <p:spPr>
          <a:xfrm>
            <a:off x="2286000" y="1911582"/>
            <a:ext cx="6341820" cy="4099135"/>
          </a:xfrm>
          <a:prstGeom prst="rect">
            <a:avLst/>
          </a:prstGeom>
        </p:spPr>
        <p:txBody>
          <a:bodyPr wrap="square">
            <a:spAutoFit/>
          </a:bodyPr>
          <a:lstStyle/>
          <a:p>
            <a:pPr>
              <a:spcAft>
                <a:spcPts val="600"/>
              </a:spcAft>
            </a:pPr>
            <a:r>
              <a:rPr lang="fr-FR" sz="1900" b="1" dirty="0">
                <a:latin typeface="Helvetica" pitchFamily="2" charset="0"/>
                <a:ea typeface="Helvetica Neue" panose="02000503000000020004" pitchFamily="2" charset="0"/>
                <a:cs typeface="Helvetica Neue" panose="02000503000000020004" pitchFamily="2" charset="0"/>
              </a:rPr>
              <a:t>SEMAINE DES APEL 20…</a:t>
            </a:r>
          </a:p>
          <a:p>
            <a:pPr>
              <a:spcAft>
                <a:spcPts val="600"/>
              </a:spcAft>
            </a:pPr>
            <a:r>
              <a:rPr lang="fr-FR" sz="1900" dirty="0">
                <a:latin typeface="Helvetica Light" panose="020B0403020202020204" pitchFamily="34" charset="0"/>
                <a:ea typeface="Helvetica Neue" panose="02000503000000020004" pitchFamily="2" charset="0"/>
                <a:cs typeface="Helvetica Neue" panose="02000503000000020004" pitchFamily="2" charset="0"/>
              </a:rPr>
              <a:t>16 mars : soirée des métiers sur l’environnement</a:t>
            </a:r>
          </a:p>
          <a:p>
            <a:pPr marL="342900" indent="-342900">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20 mars : animation chapelle autour des semis (lien entre le Carême et l’environnement)</a:t>
            </a:r>
          </a:p>
          <a:p>
            <a:pPr marL="342900" indent="-342900">
              <a:lnSpc>
                <a:spcPts val="2400"/>
              </a:lnSpc>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Avec la commission environnement collège-lycée :</a:t>
            </a:r>
          </a:p>
          <a:p>
            <a:pPr marL="800100" lvl="1" indent="-342900">
              <a:lnSpc>
                <a:spcPts val="2400"/>
              </a:lnSpc>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collecte de bouchons de bouteille en faveur d’une association qui soutient des actions pour améliorer le quotidien des enfants hospitalisés ;</a:t>
            </a:r>
          </a:p>
          <a:p>
            <a:pPr marL="800100" lvl="1" indent="-342900">
              <a:lnSpc>
                <a:spcPts val="2400"/>
              </a:lnSpc>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sensibilisation au gaspillage : collecte du pain non consommé pendant une semaine et exposition dans la cantine dans un baril transparent.</a:t>
            </a:r>
          </a:p>
        </p:txBody>
      </p:sp>
    </p:spTree>
    <p:extLst>
      <p:ext uri="{BB962C8B-B14F-4D97-AF65-F5344CB8AC3E}">
        <p14:creationId xmlns:p14="http://schemas.microsoft.com/office/powerpoint/2010/main" val="56057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financier : compte de résultat</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25</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5" name="Image 4">
            <a:extLst>
              <a:ext uri="{FF2B5EF4-FFF2-40B4-BE49-F238E27FC236}">
                <a16:creationId xmlns:a16="http://schemas.microsoft.com/office/drawing/2014/main" id="{AD541ED8-787F-494C-A975-C53439D16CD2}"/>
              </a:ext>
            </a:extLst>
          </p:cNvPr>
          <p:cNvPicPr>
            <a:picLocks noChangeAspect="1"/>
          </p:cNvPicPr>
          <p:nvPr/>
        </p:nvPicPr>
        <p:blipFill>
          <a:blip r:embed="rId3"/>
          <a:stretch>
            <a:fillRect/>
          </a:stretch>
        </p:blipFill>
        <p:spPr>
          <a:xfrm>
            <a:off x="368824" y="1569861"/>
            <a:ext cx="8463078" cy="4161865"/>
          </a:xfrm>
          <a:prstGeom prst="rect">
            <a:avLst/>
          </a:prstGeom>
        </p:spPr>
      </p:pic>
    </p:spTree>
    <p:extLst>
      <p:ext uri="{BB962C8B-B14F-4D97-AF65-F5344CB8AC3E}">
        <p14:creationId xmlns:p14="http://schemas.microsoft.com/office/powerpoint/2010/main" val="359299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financier : situation patrimoniale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26</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3" name="Image 2">
            <a:extLst>
              <a:ext uri="{FF2B5EF4-FFF2-40B4-BE49-F238E27FC236}">
                <a16:creationId xmlns:a16="http://schemas.microsoft.com/office/drawing/2014/main" id="{D812D332-6972-9745-B663-9530419709D2}"/>
              </a:ext>
            </a:extLst>
          </p:cNvPr>
          <p:cNvPicPr>
            <a:picLocks noChangeAspect="1"/>
          </p:cNvPicPr>
          <p:nvPr/>
        </p:nvPicPr>
        <p:blipFill>
          <a:blip r:embed="rId3"/>
          <a:stretch>
            <a:fillRect/>
          </a:stretch>
        </p:blipFill>
        <p:spPr>
          <a:xfrm>
            <a:off x="722506" y="2170152"/>
            <a:ext cx="7810500" cy="2540000"/>
          </a:xfrm>
          <a:prstGeom prst="rect">
            <a:avLst/>
          </a:prstGeom>
        </p:spPr>
      </p:pic>
    </p:spTree>
    <p:extLst>
      <p:ext uri="{BB962C8B-B14F-4D97-AF65-F5344CB8AC3E}">
        <p14:creationId xmlns:p14="http://schemas.microsoft.com/office/powerpoint/2010/main" val="38368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Approbation des comptes</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Approbation des comptes : </a:t>
            </a:r>
          </a:p>
          <a:p>
            <a:pPr algn="l"/>
            <a:endParaRPr lang="fr-FR" sz="2000" b="1" dirty="0">
              <a:solidFill>
                <a:schemeClr val="tx1"/>
              </a:solidFill>
              <a:latin typeface="Helvetica 45 Light"/>
              <a:cs typeface="Helvetica 45 Light"/>
            </a:endParaRPr>
          </a:p>
          <a:p>
            <a:pPr marL="342900" indent="-342900" algn="l">
              <a:buFontTx/>
              <a:buChar char="-"/>
            </a:pPr>
            <a:r>
              <a:rPr lang="fr-FR" sz="2000" dirty="0">
                <a:solidFill>
                  <a:schemeClr val="tx1"/>
                </a:solidFill>
                <a:latin typeface="Helvetica 45 Light"/>
                <a:cs typeface="Helvetica 45 Light"/>
              </a:rPr>
              <a:t>Contre :</a:t>
            </a:r>
          </a:p>
          <a:p>
            <a:pPr marL="342900" indent="-342900" algn="l">
              <a:buFontTx/>
              <a:buChar char="-"/>
            </a:pPr>
            <a:r>
              <a:rPr lang="fr-FR" sz="2000" dirty="0">
                <a:solidFill>
                  <a:schemeClr val="tx1"/>
                </a:solidFill>
                <a:latin typeface="Helvetica 45 Light"/>
                <a:cs typeface="Helvetica 45 Light"/>
              </a:rPr>
              <a:t>Abstentions :        </a:t>
            </a:r>
          </a:p>
          <a:p>
            <a:pPr marL="342900" indent="-342900" algn="l">
              <a:buFontTx/>
              <a:buChar char="-"/>
            </a:pPr>
            <a:r>
              <a:rPr lang="fr-FR" sz="2000" dirty="0">
                <a:solidFill>
                  <a:schemeClr val="tx1"/>
                </a:solidFill>
                <a:latin typeface="Helvetica 45 Light"/>
                <a:cs typeface="Helvetica 45 Light"/>
              </a:rPr>
              <a:t>Pour :</a:t>
            </a:r>
          </a:p>
          <a:p>
            <a:pPr marL="342900" indent="-342900" algn="l">
              <a:buFontTx/>
              <a:buChar char="-"/>
            </a:pPr>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27</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21438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1" y="446366"/>
            <a:ext cx="7467395" cy="423699"/>
          </a:xfrm>
        </p:spPr>
        <p:txBody>
          <a:bodyPr>
            <a:normAutofit fontScale="90000"/>
          </a:bodyPr>
          <a:lstStyle/>
          <a:p>
            <a:pPr algn="l"/>
            <a:r>
              <a:rPr lang="fr-FR" sz="2800" dirty="0">
                <a:solidFill>
                  <a:schemeClr val="bg1"/>
                </a:solidFill>
                <a:latin typeface="Martel Sans Black"/>
                <a:cs typeface="Martel Sans Black"/>
              </a:rPr>
              <a:t>Projets de l’année / Rapport d’orientations</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Pour l’année à venir</a:t>
            </a:r>
            <a:r>
              <a:rPr lang="fr-FR" sz="2000" dirty="0">
                <a:solidFill>
                  <a:schemeClr val="tx1"/>
                </a:solidFill>
                <a:latin typeface="Helvetica 45 Light"/>
                <a:cs typeface="Helvetica 45 Light"/>
              </a:rPr>
              <a:t> :</a:t>
            </a:r>
          </a:p>
          <a:p>
            <a:pPr algn="l"/>
            <a:endParaRPr lang="fr-FR" sz="2000" dirty="0">
              <a:solidFill>
                <a:schemeClr val="tx1"/>
              </a:solidFill>
              <a:latin typeface="Helvetica 45 Light"/>
              <a:cs typeface="Helvetica 45 Light"/>
            </a:endParaRPr>
          </a:p>
          <a:p>
            <a:pPr marL="342900" indent="-342900" algn="l">
              <a:buFontTx/>
              <a:buChar char="-"/>
            </a:pPr>
            <a:r>
              <a:rPr lang="fr-FR" sz="2000" dirty="0">
                <a:solidFill>
                  <a:schemeClr val="tx1"/>
                </a:solidFill>
                <a:latin typeface="Helvetica 45 Light"/>
                <a:cs typeface="Helvetica 45 Light"/>
              </a:rPr>
              <a:t>…</a:t>
            </a:r>
          </a:p>
          <a:p>
            <a:pPr marL="342900" indent="-342900" algn="l">
              <a:buFontTx/>
              <a:buChar char="-"/>
            </a:pPr>
            <a:r>
              <a:rPr lang="fr-FR" sz="2000" dirty="0">
                <a:solidFill>
                  <a:schemeClr val="tx1"/>
                </a:solidFill>
                <a:latin typeface="Helvetica 45 Light"/>
                <a:cs typeface="Helvetica 45 Light"/>
              </a:rPr>
              <a:t>…</a:t>
            </a:r>
          </a:p>
          <a:p>
            <a:pPr marL="342900" indent="-342900" algn="l">
              <a:buFontTx/>
              <a:buChar char="-"/>
            </a:pPr>
            <a:r>
              <a:rPr lang="fr-FR" sz="2000" dirty="0">
                <a:solidFill>
                  <a:schemeClr val="tx1"/>
                </a:solidFill>
                <a:latin typeface="Helvetica 45 Light"/>
                <a:cs typeface="Helvetica 45 Light"/>
              </a:rPr>
              <a:t>…</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28</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23305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3"/>
            <a:extLst>
              <a:ext uri="{FF2B5EF4-FFF2-40B4-BE49-F238E27FC236}">
                <a16:creationId xmlns:a16="http://schemas.microsoft.com/office/drawing/2014/main" id="{A9497FC5-DB0C-2141-BB20-1FF757C2466E}"/>
              </a:ext>
            </a:extLst>
          </p:cNvPr>
          <p:cNvPicPr>
            <a:picLocks noChangeAspect="1"/>
          </p:cNvPicPr>
          <p:nvPr/>
        </p:nvPicPr>
        <p:blipFill>
          <a:blip r:embed="rId4"/>
          <a:stretch>
            <a:fillRect/>
          </a:stretch>
        </p:blipFill>
        <p:spPr>
          <a:xfrm>
            <a:off x="512955" y="1428789"/>
            <a:ext cx="8157619" cy="4576036"/>
          </a:xfrm>
          <a:prstGeom prst="rect">
            <a:avLst/>
          </a:prstGeom>
        </p:spPr>
      </p:pic>
    </p:spTree>
    <p:extLst>
      <p:ext uri="{BB962C8B-B14F-4D97-AF65-F5344CB8AC3E}">
        <p14:creationId xmlns:p14="http://schemas.microsoft.com/office/powerpoint/2010/main" val="151193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Budget prévisionnel</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29</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6" name="Image 5">
            <a:extLst>
              <a:ext uri="{FF2B5EF4-FFF2-40B4-BE49-F238E27FC236}">
                <a16:creationId xmlns:a16="http://schemas.microsoft.com/office/drawing/2014/main" id="{62913F41-A97E-1544-B9E5-4FFE16DF063B}"/>
              </a:ext>
            </a:extLst>
          </p:cNvPr>
          <p:cNvPicPr>
            <a:picLocks noChangeAspect="1"/>
          </p:cNvPicPr>
          <p:nvPr/>
        </p:nvPicPr>
        <p:blipFill>
          <a:blip r:embed="rId3"/>
          <a:stretch>
            <a:fillRect/>
          </a:stretch>
        </p:blipFill>
        <p:spPr>
          <a:xfrm>
            <a:off x="371912" y="1561769"/>
            <a:ext cx="8430916" cy="4114202"/>
          </a:xfrm>
          <a:prstGeom prst="rect">
            <a:avLst/>
          </a:prstGeom>
        </p:spPr>
      </p:pic>
    </p:spTree>
    <p:extLst>
      <p:ext uri="{BB962C8B-B14F-4D97-AF65-F5344CB8AC3E}">
        <p14:creationId xmlns:p14="http://schemas.microsoft.com/office/powerpoint/2010/main" val="111085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Vote du budget prévisionnel</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Vote du budget prévisionnel :</a:t>
            </a:r>
          </a:p>
          <a:p>
            <a:pPr algn="l"/>
            <a:endParaRPr lang="fr-FR" sz="2000" b="1" dirty="0">
              <a:solidFill>
                <a:schemeClr val="tx1"/>
              </a:solidFill>
              <a:latin typeface="Helvetica 45 Light"/>
              <a:cs typeface="Helvetica 45 Light"/>
            </a:endParaRPr>
          </a:p>
          <a:p>
            <a:pPr marL="342900" indent="-342900" algn="l">
              <a:buFontTx/>
              <a:buChar char="-"/>
            </a:pPr>
            <a:r>
              <a:rPr lang="fr-FR" sz="2000" dirty="0">
                <a:solidFill>
                  <a:schemeClr val="tx1"/>
                </a:solidFill>
                <a:latin typeface="Helvetica 45 Light"/>
                <a:cs typeface="Helvetica 45 Light"/>
              </a:rPr>
              <a:t>Contre : </a:t>
            </a:r>
          </a:p>
          <a:p>
            <a:pPr marL="342900" indent="-342900" algn="l">
              <a:buFontTx/>
              <a:buChar char="-"/>
            </a:pPr>
            <a:r>
              <a:rPr lang="fr-FR" sz="2000" dirty="0">
                <a:solidFill>
                  <a:schemeClr val="tx1"/>
                </a:solidFill>
                <a:latin typeface="Helvetica 45 Light"/>
                <a:cs typeface="Helvetica 45 Light"/>
              </a:rPr>
              <a:t>Abstentions :      </a:t>
            </a:r>
          </a:p>
          <a:p>
            <a:pPr marL="342900" indent="-342900" algn="l">
              <a:buFontTx/>
              <a:buChar char="-"/>
            </a:pPr>
            <a:r>
              <a:rPr lang="fr-FR" sz="2000" dirty="0">
                <a:solidFill>
                  <a:schemeClr val="tx1"/>
                </a:solidFill>
                <a:latin typeface="Helvetica 45 Light"/>
                <a:cs typeface="Helvetica 45 Light"/>
              </a:rPr>
              <a:t>Pour :</a:t>
            </a:r>
          </a:p>
          <a:p>
            <a:pPr algn="l"/>
            <a:r>
              <a:rPr lang="fr-FR" sz="2000" dirty="0">
                <a:solidFill>
                  <a:schemeClr val="tx1"/>
                </a:solidFill>
                <a:latin typeface="Helvetica 45 Light"/>
                <a:cs typeface="Helvetica 45 Light"/>
              </a:rPr>
              <a:t>  </a:t>
            </a: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30</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370631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Élection du conseil d’administration</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Nombre de sièges à pourvoir :</a:t>
            </a:r>
            <a:r>
              <a:rPr lang="fr-FR" sz="2000" dirty="0">
                <a:solidFill>
                  <a:schemeClr val="tx1"/>
                </a:solidFill>
                <a:latin typeface="Helvetica 45 Light"/>
                <a:cs typeface="Helvetica 45 Light"/>
              </a:rPr>
              <a:t> …</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Candidat(e) 1 : Sébastien Dupont</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Candidat(e) 2 : Sarah Durand</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Candidat(e) 3 : xxx</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Etc.</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31</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1670384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32</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Et maintenant… </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32</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88771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3</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L’Apel : </a:t>
            </a:r>
            <a:br>
              <a:rPr lang="fr-FR" sz="3200" dirty="0">
                <a:solidFill>
                  <a:srgbClr val="C40B74"/>
                </a:solidFill>
                <a:latin typeface="Martel Sans Black"/>
                <a:cs typeface="Martel Sans Black"/>
              </a:rPr>
            </a:br>
            <a:r>
              <a:rPr lang="fr-FR" sz="3200" dirty="0">
                <a:solidFill>
                  <a:srgbClr val="C40B74"/>
                </a:solidFill>
                <a:latin typeface="Martel Sans Black"/>
                <a:cs typeface="Martel Sans Black"/>
              </a:rPr>
              <a:t>un mouvement </a:t>
            </a:r>
            <a:br>
              <a:rPr lang="fr-FR" sz="3200" dirty="0">
                <a:solidFill>
                  <a:srgbClr val="C40B74"/>
                </a:solidFill>
                <a:latin typeface="Martel Sans Black"/>
                <a:cs typeface="Martel Sans Black"/>
              </a:rPr>
            </a:br>
            <a:r>
              <a:rPr lang="fr-FR" sz="3200" dirty="0">
                <a:solidFill>
                  <a:srgbClr val="C40B74"/>
                </a:solidFill>
                <a:latin typeface="Martel Sans Black"/>
                <a:cs typeface="Martel Sans Black"/>
              </a:rPr>
              <a:t>national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3</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277578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Première association de parents d’élèves</a:t>
            </a:r>
          </a:p>
        </p:txBody>
      </p:sp>
      <p:sp>
        <p:nvSpPr>
          <p:cNvPr id="16" name="Sous-titre 2"/>
          <p:cNvSpPr>
            <a:spLocks noGrp="1"/>
          </p:cNvSpPr>
          <p:nvPr>
            <p:ph type="subTitle" idx="1"/>
          </p:nvPr>
        </p:nvSpPr>
        <p:spPr>
          <a:xfrm>
            <a:off x="865917" y="1319662"/>
            <a:ext cx="7405221" cy="4703445"/>
          </a:xfrm>
        </p:spPr>
        <p:txBody>
          <a:bodyPr>
            <a:normAutofit fontScale="85000" lnSpcReduction="20000"/>
          </a:bodyPr>
          <a:lstStyle/>
          <a:p>
            <a:pPr algn="l"/>
            <a:r>
              <a:rPr lang="fr-FR" sz="2400" b="1" dirty="0">
                <a:solidFill>
                  <a:schemeClr val="tx1"/>
                </a:solidFill>
                <a:latin typeface="Helvetica 45 Light"/>
                <a:cs typeface="Helvetica 45 Light"/>
              </a:rPr>
              <a:t>L’Apel c’est…</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b="1" dirty="0">
                <a:solidFill>
                  <a:schemeClr val="tx1"/>
                </a:solidFill>
                <a:latin typeface="Helvetica 45 Light"/>
                <a:cs typeface="Helvetica 45 Light"/>
              </a:rPr>
              <a:t>90 ans </a:t>
            </a:r>
            <a:r>
              <a:rPr lang="fr-FR" sz="2000" dirty="0">
                <a:solidFill>
                  <a:schemeClr val="tx1"/>
                </a:solidFill>
                <a:latin typeface="Helvetica 45 Light"/>
                <a:cs typeface="Helvetica 45 Light"/>
              </a:rPr>
              <a:t>d’histoire</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plus de </a:t>
            </a:r>
            <a:r>
              <a:rPr lang="fr-FR" sz="2000" b="1" dirty="0">
                <a:solidFill>
                  <a:schemeClr val="tx1"/>
                </a:solidFill>
                <a:latin typeface="Helvetica 45 Light"/>
                <a:cs typeface="Helvetica 45 Light"/>
              </a:rPr>
              <a:t>950 000 adhérents</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la </a:t>
            </a:r>
            <a:r>
              <a:rPr lang="fr-FR" sz="2000" b="1" dirty="0">
                <a:solidFill>
                  <a:schemeClr val="tx1"/>
                </a:solidFill>
                <a:latin typeface="Helvetica 45 Light"/>
                <a:cs typeface="Helvetica 45 Light"/>
              </a:rPr>
              <a:t>seule association</a:t>
            </a:r>
            <a:r>
              <a:rPr lang="fr-FR" sz="2000" dirty="0">
                <a:solidFill>
                  <a:schemeClr val="tx1"/>
                </a:solidFill>
                <a:latin typeface="Helvetica 45 Light"/>
                <a:cs typeface="Helvetica 45 Light"/>
              </a:rPr>
              <a:t> de parents </a:t>
            </a:r>
            <a:r>
              <a:rPr lang="fr-FR" sz="2000" b="1" dirty="0">
                <a:solidFill>
                  <a:schemeClr val="tx1"/>
                </a:solidFill>
                <a:latin typeface="Helvetica 45 Light"/>
                <a:cs typeface="Helvetica 45 Light"/>
              </a:rPr>
              <a:t>reconnue</a:t>
            </a:r>
            <a:r>
              <a:rPr lang="fr-FR" sz="2000" dirty="0">
                <a:solidFill>
                  <a:schemeClr val="tx1"/>
                </a:solidFill>
                <a:latin typeface="Helvetica 45 Light"/>
                <a:cs typeface="Helvetica 45 Light"/>
              </a:rPr>
              <a:t> par l’Enseignement catholique</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Une structure fédérale avec des rôles distincts : </a:t>
            </a:r>
          </a:p>
          <a:p>
            <a:pPr algn="l"/>
            <a:endParaRPr lang="fr-FR" sz="2000" b="1"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d’établissement</a:t>
            </a:r>
          </a:p>
          <a:p>
            <a:r>
              <a:rPr lang="fr-FR" sz="2000" dirty="0">
                <a:solidFill>
                  <a:schemeClr val="tx1"/>
                </a:solidFill>
                <a:latin typeface="Helvetica 45 Light"/>
                <a:cs typeface="Helvetica 45 Light"/>
              </a:rPr>
              <a:t> </a:t>
            </a:r>
          </a:p>
          <a:p>
            <a:r>
              <a:rPr lang="fr-FR" sz="2000" b="1" dirty="0">
                <a:solidFill>
                  <a:schemeClr val="tx1"/>
                </a:solidFill>
                <a:latin typeface="Helvetica 45 Light"/>
                <a:cs typeface="Helvetica 45 Light"/>
              </a:rPr>
              <a:t>Apel départementale</a:t>
            </a:r>
          </a:p>
          <a:p>
            <a:endParaRPr lang="fr-FR" sz="2000"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académique</a:t>
            </a:r>
          </a:p>
          <a:p>
            <a:endParaRPr lang="fr-FR" sz="2000" b="1"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nationale</a:t>
            </a:r>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4</a:t>
            </a:fld>
            <a:endParaRPr lang="fr-FR" sz="900" dirty="0"/>
          </a:p>
        </p:txBody>
      </p:sp>
    </p:spTree>
    <p:extLst>
      <p:ext uri="{BB962C8B-B14F-4D97-AF65-F5344CB8AC3E}">
        <p14:creationId xmlns:p14="http://schemas.microsoft.com/office/powerpoint/2010/main" val="360871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48082"/>
            <a:ext cx="7303448" cy="423699"/>
          </a:xfrm>
        </p:spPr>
        <p:txBody>
          <a:bodyPr>
            <a:normAutofit fontScale="90000"/>
          </a:bodyPr>
          <a:lstStyle/>
          <a:p>
            <a:pPr algn="l"/>
            <a:r>
              <a:rPr lang="fr-FR" sz="2800" dirty="0">
                <a:solidFill>
                  <a:schemeClr val="bg1"/>
                </a:solidFill>
                <a:latin typeface="Martel Sans Black"/>
                <a:cs typeface="Martel Sans Black"/>
              </a:rPr>
              <a:t>Cinq missions essentielles</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5</a:t>
            </a:fld>
            <a:endParaRPr lang="fr-FR" sz="900" dirty="0"/>
          </a:p>
        </p:txBody>
      </p:sp>
      <p:pic>
        <p:nvPicPr>
          <p:cNvPr id="3" name="Image 2">
            <a:extLst>
              <a:ext uri="{FF2B5EF4-FFF2-40B4-BE49-F238E27FC236}">
                <a16:creationId xmlns:a16="http://schemas.microsoft.com/office/drawing/2014/main" id="{BAB1BBDB-AA2E-D746-B930-4D157C20B45D}"/>
              </a:ext>
            </a:extLst>
          </p:cNvPr>
          <p:cNvPicPr>
            <a:picLocks noChangeAspect="1"/>
          </p:cNvPicPr>
          <p:nvPr/>
        </p:nvPicPr>
        <p:blipFill>
          <a:blip r:embed="rId3"/>
          <a:stretch>
            <a:fillRect/>
          </a:stretch>
        </p:blipFill>
        <p:spPr>
          <a:xfrm>
            <a:off x="680521" y="1113181"/>
            <a:ext cx="7674827" cy="5116551"/>
          </a:xfrm>
          <a:prstGeom prst="rect">
            <a:avLst/>
          </a:prstGeom>
        </p:spPr>
      </p:pic>
    </p:spTree>
    <p:extLst>
      <p:ext uri="{BB962C8B-B14F-4D97-AF65-F5344CB8AC3E}">
        <p14:creationId xmlns:p14="http://schemas.microsoft.com/office/powerpoint/2010/main" val="427846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58933" y="431089"/>
            <a:ext cx="7303448" cy="423699"/>
          </a:xfrm>
        </p:spPr>
        <p:txBody>
          <a:bodyPr>
            <a:normAutofit fontScale="90000"/>
          </a:bodyPr>
          <a:lstStyle/>
          <a:p>
            <a:pPr algn="l"/>
            <a:r>
              <a:rPr lang="fr-FR" sz="2800" dirty="0">
                <a:solidFill>
                  <a:schemeClr val="bg1"/>
                </a:solidFill>
                <a:latin typeface="Martel Sans Black"/>
                <a:cs typeface="Martel Sans Black"/>
              </a:rPr>
              <a:t>Accueillir et représenter tous les parents</a:t>
            </a:r>
          </a:p>
        </p:txBody>
      </p:sp>
      <p:sp>
        <p:nvSpPr>
          <p:cNvPr id="16" name="Sous-titre 2"/>
          <p:cNvSpPr>
            <a:spLocks noGrp="1"/>
          </p:cNvSpPr>
          <p:nvPr>
            <p:ph type="subTitle" idx="1"/>
          </p:nvPr>
        </p:nvSpPr>
        <p:spPr>
          <a:xfrm>
            <a:off x="679664" y="2113904"/>
            <a:ext cx="7675684" cy="3350725"/>
          </a:xfrm>
        </p:spPr>
        <p:txBody>
          <a:bodyPr>
            <a:normAutofit/>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r>
              <a:rPr lang="fr-FR" sz="2400" dirty="0">
                <a:solidFill>
                  <a:schemeClr val="tx1"/>
                </a:solidFill>
                <a:latin typeface="Helvetica 45 Light"/>
                <a:cs typeface="Helvetica 45 Light"/>
              </a:rPr>
              <a:t>« Le mouvement des Apel représente les familles qui, dans la </a:t>
            </a:r>
            <a:r>
              <a:rPr lang="fr-FR" sz="2400" b="1" dirty="0">
                <a:solidFill>
                  <a:schemeClr val="tx1"/>
                </a:solidFill>
                <a:latin typeface="Helvetica 45 Light"/>
                <a:cs typeface="Helvetica 45 Light"/>
              </a:rPr>
              <a:t>diversité de leurs identités </a:t>
            </a:r>
            <a:r>
              <a:rPr lang="fr-FR" sz="2400" dirty="0">
                <a:solidFill>
                  <a:schemeClr val="tx1"/>
                </a:solidFill>
                <a:latin typeface="Helvetica 45 Light"/>
                <a:cs typeface="Helvetica 45 Light"/>
              </a:rPr>
              <a:t>sociales, culturelles, politiques, philosophiques ou religieuses, ont </a:t>
            </a:r>
            <a:r>
              <a:rPr lang="fr-FR" sz="2400" b="1" dirty="0">
                <a:solidFill>
                  <a:schemeClr val="tx1"/>
                </a:solidFill>
                <a:latin typeface="Helvetica 45 Light"/>
                <a:cs typeface="Helvetica 45 Light"/>
              </a:rPr>
              <a:t>librement</a:t>
            </a:r>
            <a:r>
              <a:rPr lang="fr-FR" sz="2400" dirty="0">
                <a:solidFill>
                  <a:schemeClr val="tx1"/>
                </a:solidFill>
                <a:latin typeface="Helvetica 45 Light"/>
                <a:cs typeface="Helvetica 45 Light"/>
              </a:rPr>
              <a:t> </a:t>
            </a:r>
            <a:r>
              <a:rPr lang="fr-FR" sz="2400" b="1" dirty="0">
                <a:solidFill>
                  <a:schemeClr val="tx1"/>
                </a:solidFill>
                <a:latin typeface="Helvetica 45 Light"/>
                <a:cs typeface="Helvetica 45 Light"/>
              </a:rPr>
              <a:t>choisi</a:t>
            </a:r>
            <a:r>
              <a:rPr lang="fr-FR" sz="2400" dirty="0">
                <a:solidFill>
                  <a:schemeClr val="tx1"/>
                </a:solidFill>
                <a:latin typeface="Helvetica 45 Light"/>
                <a:cs typeface="Helvetica 45 Light"/>
              </a:rPr>
              <a:t> de confier leurs enfants </a:t>
            </a:r>
            <a:br>
              <a:rPr lang="fr-FR" sz="2400" dirty="0">
                <a:solidFill>
                  <a:schemeClr val="tx1"/>
                </a:solidFill>
                <a:latin typeface="Helvetica 45 Light"/>
                <a:cs typeface="Helvetica 45 Light"/>
              </a:rPr>
            </a:br>
            <a:r>
              <a:rPr lang="fr-FR" sz="2400" dirty="0">
                <a:solidFill>
                  <a:schemeClr val="tx1"/>
                </a:solidFill>
                <a:latin typeface="Helvetica 45 Light"/>
                <a:cs typeface="Helvetica 45 Light"/>
              </a:rPr>
              <a:t>à un établissement catholique d’enseignement. »</a:t>
            </a:r>
          </a:p>
          <a:p>
            <a:br>
              <a:rPr lang="fr-FR" sz="1800" dirty="0">
                <a:solidFill>
                  <a:schemeClr val="tx1"/>
                </a:solidFill>
                <a:latin typeface="Helvetica 45 Light"/>
                <a:cs typeface="Helvetica 45 Light"/>
              </a:rPr>
            </a:br>
            <a:r>
              <a:rPr lang="fr-FR" sz="1800" b="1" dirty="0">
                <a:solidFill>
                  <a:schemeClr val="tx1"/>
                </a:solidFill>
                <a:latin typeface="Helvetica 45 Light"/>
                <a:cs typeface="Helvetica 45 Light"/>
              </a:rPr>
              <a:t>Projet du mouvement des Apel</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6</a:t>
            </a:fld>
            <a:endParaRPr lang="fr-FR" sz="900" dirty="0"/>
          </a:p>
        </p:txBody>
      </p:sp>
    </p:spTree>
    <p:extLst>
      <p:ext uri="{BB962C8B-B14F-4D97-AF65-F5344CB8AC3E}">
        <p14:creationId xmlns:p14="http://schemas.microsoft.com/office/powerpoint/2010/main" val="418161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7</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Les services offerts </a:t>
            </a:r>
            <a:br>
              <a:rPr lang="fr-FR" sz="3200" dirty="0">
                <a:solidFill>
                  <a:srgbClr val="C40B74"/>
                </a:solidFill>
                <a:latin typeface="Martel Sans Black"/>
                <a:cs typeface="Martel Sans Black"/>
              </a:rPr>
            </a:br>
            <a:r>
              <a:rPr lang="fr-FR" sz="3200" dirty="0">
                <a:solidFill>
                  <a:srgbClr val="C40B74"/>
                </a:solidFill>
                <a:latin typeface="Martel Sans Black"/>
                <a:cs typeface="Martel Sans Black"/>
              </a:rPr>
              <a:t>aux parents par l’Apel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7</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64766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 magazine Famille &amp; éducation</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8</a:t>
            </a:fld>
            <a:endParaRPr lang="fr-FR" sz="900" dirty="0"/>
          </a:p>
        </p:txBody>
      </p:sp>
      <p:pic>
        <p:nvPicPr>
          <p:cNvPr id="3" name="Image 2">
            <a:extLst>
              <a:ext uri="{FF2B5EF4-FFF2-40B4-BE49-F238E27FC236}">
                <a16:creationId xmlns:a16="http://schemas.microsoft.com/office/drawing/2014/main" id="{4EAE662E-C47F-D04E-A699-9D0AD07CDEC6}"/>
              </a:ext>
            </a:extLst>
          </p:cNvPr>
          <p:cNvPicPr>
            <a:picLocks noChangeAspect="1"/>
          </p:cNvPicPr>
          <p:nvPr/>
        </p:nvPicPr>
        <p:blipFill>
          <a:blip r:embed="rId3"/>
          <a:stretch>
            <a:fillRect/>
          </a:stretch>
        </p:blipFill>
        <p:spPr>
          <a:xfrm>
            <a:off x="2515494" y="1089042"/>
            <a:ext cx="3814263" cy="5419493"/>
          </a:xfrm>
          <a:prstGeom prst="rect">
            <a:avLst/>
          </a:prstGeom>
        </p:spPr>
      </p:pic>
    </p:spTree>
    <p:extLst>
      <p:ext uri="{BB962C8B-B14F-4D97-AF65-F5344CB8AC3E}">
        <p14:creationId xmlns:p14="http://schemas.microsoft.com/office/powerpoint/2010/main" val="181043246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1279</TotalTime>
  <Words>3336</Words>
  <Application>Microsoft Macintosh PowerPoint</Application>
  <PresentationFormat>Affichage à l'écran (4:3)</PresentationFormat>
  <Paragraphs>440</Paragraphs>
  <Slides>33</Slides>
  <Notes>32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33</vt:i4>
      </vt:variant>
    </vt:vector>
  </HeadingPairs>
  <TitlesOfParts>
    <vt:vector size="42" baseType="lpstr">
      <vt:lpstr>Arial</vt:lpstr>
      <vt:lpstr>Calibri</vt:lpstr>
      <vt:lpstr>Helvetica</vt:lpstr>
      <vt:lpstr>Helvetica 45 Light</vt:lpstr>
      <vt:lpstr>Helvetica Light</vt:lpstr>
      <vt:lpstr>Helvetica Neue</vt:lpstr>
      <vt:lpstr>Martel Sans Black</vt:lpstr>
      <vt:lpstr>Thème Office</vt:lpstr>
      <vt:lpstr>Conception personnalisée</vt:lpstr>
      <vt:lpstr>Assemblée générale 10 septembre 2020</vt:lpstr>
      <vt:lpstr>Déroulement de l’assemblée générale</vt:lpstr>
      <vt:lpstr>Présentation PowerPoint</vt:lpstr>
      <vt:lpstr>L’Apel :  un mouvement  national</vt:lpstr>
      <vt:lpstr>Première association de parents d’élèves</vt:lpstr>
      <vt:lpstr>Cinq missions essentielles</vt:lpstr>
      <vt:lpstr>Accueillir et représenter tous les parents</vt:lpstr>
      <vt:lpstr>Les services offerts  aux parents par l’Apel</vt:lpstr>
      <vt:lpstr>Le magazine Famille &amp; éducation</vt:lpstr>
      <vt:lpstr>Le service Information et conseil aux familles</vt:lpstr>
      <vt:lpstr>La plateforme téléphonique Apel service</vt:lpstr>
      <vt:lpstr>Le site www.apel.fr</vt:lpstr>
      <vt:lpstr>Les Rencontres parents-école</vt:lpstr>
      <vt:lpstr>Le réseau d’animation pastorale</vt:lpstr>
      <vt:lpstr>La cotisation à l’Apel</vt:lpstr>
      <vt:lpstr>La cotisation à l’Apel</vt:lpstr>
      <vt:lpstr>La cotisation finance…</vt:lpstr>
      <vt:lpstr>Votre Apel d’établissement</vt:lpstr>
      <vt:lpstr>Présentation de l’équipe</vt:lpstr>
      <vt:lpstr>Organisation du travail de l’équipe</vt:lpstr>
      <vt:lpstr>Bénévole Apel : pourquoi pas vous ?</vt:lpstr>
      <vt:lpstr>Assemblée générale ordinaire</vt:lpstr>
      <vt:lpstr>Rapport d’activité</vt:lpstr>
      <vt:lpstr>Rapport d’activité</vt:lpstr>
      <vt:lpstr>Rapport d’activité</vt:lpstr>
      <vt:lpstr>Rapport financier : compte de résultat</vt:lpstr>
      <vt:lpstr>Rapport financier : situation patrimoniale</vt:lpstr>
      <vt:lpstr>Approbation des comptes</vt:lpstr>
      <vt:lpstr>Projets de l’année / Rapport d’orientations</vt:lpstr>
      <vt:lpstr>Budget prévisionnel</vt:lpstr>
      <vt:lpstr>Vote du budget prévisionnel</vt:lpstr>
      <vt:lpstr>Élection du conseil d’administration</vt:lpstr>
      <vt:lpstr>Et maintenant…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caroll richon</dc:creator>
  <cp:lastModifiedBy>Stephanie Rivage</cp:lastModifiedBy>
  <cp:revision>240</cp:revision>
  <dcterms:created xsi:type="dcterms:W3CDTF">2018-11-19T11:36:50Z</dcterms:created>
  <dcterms:modified xsi:type="dcterms:W3CDTF">2020-06-26T07:59:33Z</dcterms:modified>
</cp:coreProperties>
</file>